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0"/>
  </p:notesMasterIdLst>
  <p:sldIdLst>
    <p:sldId id="256" r:id="rId2"/>
    <p:sldId id="259" r:id="rId3"/>
    <p:sldId id="261" r:id="rId4"/>
    <p:sldId id="265" r:id="rId5"/>
    <p:sldId id="263" r:id="rId6"/>
    <p:sldId id="264" r:id="rId7"/>
    <p:sldId id="266" r:id="rId8"/>
    <p:sldId id="277" r:id="rId9"/>
    <p:sldId id="276" r:id="rId10"/>
    <p:sldId id="271" r:id="rId11"/>
    <p:sldId id="272" r:id="rId12"/>
    <p:sldId id="273" r:id="rId13"/>
    <p:sldId id="267" r:id="rId14"/>
    <p:sldId id="279" r:id="rId15"/>
    <p:sldId id="274" r:id="rId16"/>
    <p:sldId id="284" r:id="rId17"/>
    <p:sldId id="275" r:id="rId18"/>
    <p:sldId id="278" r:id="rId19"/>
    <p:sldId id="285" r:id="rId20"/>
    <p:sldId id="268" r:id="rId21"/>
    <p:sldId id="280" r:id="rId22"/>
    <p:sldId id="283" r:id="rId23"/>
    <p:sldId id="281" r:id="rId24"/>
    <p:sldId id="286" r:id="rId25"/>
    <p:sldId id="269" r:id="rId26"/>
    <p:sldId id="282" r:id="rId27"/>
    <p:sldId id="287" r:id="rId28"/>
    <p:sldId id="270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4D3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4712"/>
  </p:normalViewPr>
  <p:slideViewPr>
    <p:cSldViewPr snapToGrid="0" snapToObjects="1">
      <p:cViewPr varScale="1">
        <p:scale>
          <a:sx n="121" d="100"/>
          <a:sy n="121" d="100"/>
        </p:scale>
        <p:origin x="200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notesMaster" Target="notesMasters/notesMaster1.xml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heme" Target="theme/theme1.xml"/><Relationship Id="rId3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0709E2-CBCE-C44F-980E-08E707716448}" type="datetimeFigureOut">
              <a:rPr lang="en-US" smtClean="0"/>
              <a:t>1/24/17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E496B4-F717-CC46-9233-49E4C3B206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0156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AC30E0-8371-994E-988E-540B28E2E4A3}" type="datetimeFigureOut">
              <a:rPr lang="en-US" smtClean="0"/>
              <a:t>1/24/17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A2BC4-6BEB-B14C-8ACA-1C92A76C4A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7839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AC30E0-8371-994E-988E-540B28E2E4A3}" type="datetimeFigureOut">
              <a:rPr lang="en-US" smtClean="0"/>
              <a:t>1/24/17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A2BC4-6BEB-B14C-8ACA-1C92A76C4A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6009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AC30E0-8371-994E-988E-540B28E2E4A3}" type="datetimeFigureOut">
              <a:rPr lang="en-US" smtClean="0"/>
              <a:t>1/24/17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A2BC4-6BEB-B14C-8ACA-1C92A76C4A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3129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AC30E0-8371-994E-988E-540B28E2E4A3}" type="datetimeFigureOut">
              <a:rPr lang="en-US" smtClean="0"/>
              <a:t>1/24/17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A2BC4-6BEB-B14C-8ACA-1C92A76C4A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528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AC30E0-8371-994E-988E-540B28E2E4A3}" type="datetimeFigureOut">
              <a:rPr lang="en-US" smtClean="0"/>
              <a:t>1/24/17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A2BC4-6BEB-B14C-8ACA-1C92A76C4A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9765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AC30E0-8371-994E-988E-540B28E2E4A3}" type="datetimeFigureOut">
              <a:rPr lang="en-US" smtClean="0"/>
              <a:t>1/24/17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A2BC4-6BEB-B14C-8ACA-1C92A76C4A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7074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AC30E0-8371-994E-988E-540B28E2E4A3}" type="datetimeFigureOut">
              <a:rPr lang="en-US" smtClean="0"/>
              <a:t>1/24/17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A2BC4-6BEB-B14C-8ACA-1C92A76C4A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2321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AC30E0-8371-994E-988E-540B28E2E4A3}" type="datetimeFigureOut">
              <a:rPr lang="en-US" smtClean="0"/>
              <a:t>1/24/17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A2BC4-6BEB-B14C-8ACA-1C92A76C4A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7759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AC30E0-8371-994E-988E-540B28E2E4A3}" type="datetimeFigureOut">
              <a:rPr lang="en-US" smtClean="0"/>
              <a:t>1/24/17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A2BC4-6BEB-B14C-8ACA-1C92A76C4A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9858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AC30E0-8371-994E-988E-540B28E2E4A3}" type="datetimeFigureOut">
              <a:rPr lang="en-US" smtClean="0"/>
              <a:t>1/24/17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A2BC4-6BEB-B14C-8ACA-1C92A76C4A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7963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AC30E0-8371-994E-988E-540B28E2E4A3}" type="datetimeFigureOut">
              <a:rPr lang="en-US" smtClean="0"/>
              <a:t>1/24/17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A2BC4-6BEB-B14C-8ACA-1C92A76C4A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880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AC30E0-8371-994E-988E-540B28E2E4A3}" type="datetimeFigureOut">
              <a:rPr lang="en-US" smtClean="0"/>
              <a:t>1/24/17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7A2BC4-6BEB-B14C-8ACA-1C92A76C4A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4297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4" Type="http://schemas.openxmlformats.org/officeDocument/2006/relationships/image" Target="../media/image8.tiff"/><Relationship Id="rId5" Type="http://schemas.openxmlformats.org/officeDocument/2006/relationships/image" Target="../media/image9.tiff"/><Relationship Id="rId6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4" Type="http://schemas.openxmlformats.org/officeDocument/2006/relationships/image" Target="../media/image12.tiff"/><Relationship Id="rId5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png"/><Relationship Id="rId3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png"/><Relationship Id="rId3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3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9331"/>
            <a:ext cx="12192000" cy="6858000"/>
          </a:xfrm>
          <a:prstGeom prst="rect">
            <a:avLst/>
          </a:prstGeom>
          <a:solidFill>
            <a:srgbClr val="14D3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440000" y="5245200"/>
            <a:ext cx="6244082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m</a:t>
            </a:r>
            <a:r>
              <a:rPr lang="en-US" sz="3600" dirty="0" err="1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oledcule</a:t>
            </a:r>
            <a:endParaRPr lang="en-US" sz="3600" dirty="0" smtClean="0">
              <a:solidFill>
                <a:schemeClr val="bg1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  <a:p>
            <a:r>
              <a:rPr lang="en-US" sz="1600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your future friendly community based programmable led controller</a:t>
            </a:r>
          </a:p>
        </p:txBody>
      </p:sp>
    </p:spTree>
    <p:extLst>
      <p:ext uri="{BB962C8B-B14F-4D97-AF65-F5344CB8AC3E}">
        <p14:creationId xmlns:p14="http://schemas.microsoft.com/office/powerpoint/2010/main" val="483439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0" y="0"/>
            <a:ext cx="2520001" cy="6858000"/>
            <a:chOff x="-1" y="0"/>
            <a:chExt cx="2520001" cy="6858000"/>
          </a:xfrm>
        </p:grpSpPr>
        <p:sp>
          <p:nvSpPr>
            <p:cNvPr id="4" name="Rectangle 3"/>
            <p:cNvSpPr/>
            <p:nvPr/>
          </p:nvSpPr>
          <p:spPr>
            <a:xfrm>
              <a:off x="-1" y="0"/>
              <a:ext cx="2520000" cy="68580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0" y="0"/>
              <a:ext cx="2520000" cy="54000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90000" y="720000"/>
              <a:ext cx="2340000" cy="360000"/>
              <a:chOff x="90000" y="720000"/>
              <a:chExt cx="2340000" cy="540000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welcome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We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70000" y="90000"/>
              <a:ext cx="360000" cy="360000"/>
            </a:xfrm>
            <a:prstGeom prst="rect">
              <a:avLst/>
            </a:prstGeom>
          </p:spPr>
        </p:pic>
        <p:sp>
          <p:nvSpPr>
            <p:cNvPr id="15" name="Rectangle 14"/>
            <p:cNvSpPr/>
            <p:nvPr/>
          </p:nvSpPr>
          <p:spPr>
            <a:xfrm>
              <a:off x="90000" y="90000"/>
              <a:ext cx="2160000" cy="36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dirty="0" err="1" smtClean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rPr>
                <a:t>moledcule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90000" y="6390000"/>
              <a:ext cx="2340000" cy="360000"/>
              <a:chOff x="90000" y="720000"/>
              <a:chExt cx="2340000" cy="540000"/>
            </a:xfrm>
          </p:grpSpPr>
          <p:sp>
            <p:nvSpPr>
              <p:cNvPr id="17" name="Rectangle 16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thanks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Ta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19" name="Group 18"/>
            <p:cNvGrpSpPr/>
            <p:nvPr/>
          </p:nvGrpSpPr>
          <p:grpSpPr>
            <a:xfrm>
              <a:off x="90000" y="1260000"/>
              <a:ext cx="2340000" cy="360000"/>
              <a:chOff x="90000" y="720000"/>
              <a:chExt cx="2340000" cy="540000"/>
            </a:xfrm>
          </p:grpSpPr>
          <p:sp>
            <p:nvSpPr>
              <p:cNvPr id="20" name="Rectangle 19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introduction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In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22" name="Group 21"/>
            <p:cNvGrpSpPr/>
            <p:nvPr/>
          </p:nvGrpSpPr>
          <p:grpSpPr>
            <a:xfrm>
              <a:off x="90000" y="1800000"/>
              <a:ext cx="2340000" cy="360000"/>
              <a:chOff x="90000" y="720000"/>
              <a:chExt cx="2340000" cy="540000"/>
            </a:xfrm>
          </p:grpSpPr>
          <p:sp>
            <p:nvSpPr>
              <p:cNvPr id="23" name="Rectangle 22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background</a:t>
                </a:r>
                <a:endParaRPr lang="en-US" sz="12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rgbClr val="14D3B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Ba</a:t>
                </a:r>
                <a:endParaRPr lang="en-US" sz="800" b="1" dirty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25" name="Group 24"/>
            <p:cNvGrpSpPr/>
            <p:nvPr/>
          </p:nvGrpSpPr>
          <p:grpSpPr>
            <a:xfrm>
              <a:off x="89999" y="2340000"/>
              <a:ext cx="2340000" cy="360000"/>
              <a:chOff x="90000" y="720000"/>
              <a:chExt cx="2340000" cy="540000"/>
            </a:xfrm>
          </p:grpSpPr>
          <p:sp>
            <p:nvSpPr>
              <p:cNvPr id="26" name="Rectangle 25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s</a:t>
                </a:r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parky </a:t>
                </a:r>
                <a:r>
                  <a:rPr lang="en-US" sz="1200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jr.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Sp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28" name="Group 27"/>
            <p:cNvGrpSpPr/>
            <p:nvPr/>
          </p:nvGrpSpPr>
          <p:grpSpPr>
            <a:xfrm>
              <a:off x="89999" y="2880000"/>
              <a:ext cx="2340000" cy="360000"/>
              <a:chOff x="90000" y="720000"/>
              <a:chExt cx="2340000" cy="540000"/>
            </a:xfrm>
          </p:grpSpPr>
          <p:sp>
            <p:nvSpPr>
              <p:cNvPr id="29" name="Rectangle 28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kaimana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Ka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31" name="Group 30"/>
            <p:cNvGrpSpPr/>
            <p:nvPr/>
          </p:nvGrpSpPr>
          <p:grpSpPr>
            <a:xfrm>
              <a:off x="90000" y="3420000"/>
              <a:ext cx="2340000" cy="360000"/>
              <a:chOff x="90000" y="720000"/>
              <a:chExt cx="2340000" cy="540000"/>
            </a:xfrm>
          </p:grpSpPr>
          <p:sp>
            <p:nvSpPr>
              <p:cNvPr id="32" name="Rectangle 31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opportunity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Op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34" name="Group 33"/>
            <p:cNvGrpSpPr/>
            <p:nvPr/>
          </p:nvGrpSpPr>
          <p:grpSpPr>
            <a:xfrm>
              <a:off x="89999" y="3960000"/>
              <a:ext cx="2340000" cy="360000"/>
              <a:chOff x="90000" y="720000"/>
              <a:chExt cx="2340000" cy="540000"/>
            </a:xfrm>
          </p:grpSpPr>
          <p:sp>
            <p:nvSpPr>
              <p:cNvPr id="35" name="Rectangle 34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moledcule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Mo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37" name="Group 36"/>
            <p:cNvGrpSpPr/>
            <p:nvPr/>
          </p:nvGrpSpPr>
          <p:grpSpPr>
            <a:xfrm>
              <a:off x="90000" y="4500000"/>
              <a:ext cx="2340000" cy="360000"/>
              <a:chOff x="90000" y="720000"/>
              <a:chExt cx="2340000" cy="540000"/>
            </a:xfrm>
          </p:grpSpPr>
          <p:sp>
            <p:nvSpPr>
              <p:cNvPr id="38" name="Rectangle 37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demo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De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40" name="Group 39"/>
            <p:cNvGrpSpPr/>
            <p:nvPr/>
          </p:nvGrpSpPr>
          <p:grpSpPr>
            <a:xfrm>
              <a:off x="89999" y="5040000"/>
              <a:ext cx="2340000" cy="360000"/>
              <a:chOff x="90000" y="720000"/>
              <a:chExt cx="2340000" cy="540000"/>
            </a:xfrm>
          </p:grpSpPr>
          <p:sp>
            <p:nvSpPr>
              <p:cNvPr id="41" name="Rectangle 40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compiler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Co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</p:grpSp>
      <p:sp>
        <p:nvSpPr>
          <p:cNvPr id="44" name="Rectangle 43"/>
          <p:cNvSpPr/>
          <p:nvPr/>
        </p:nvSpPr>
        <p:spPr>
          <a:xfrm>
            <a:off x="8596800" y="0"/>
            <a:ext cx="3600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2880000" y="896400"/>
            <a:ext cx="8971200" cy="560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/>
          <a:lstStyle/>
          <a:p>
            <a:r>
              <a:rPr lang="en-US" sz="3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background</a:t>
            </a:r>
            <a:endParaRPr lang="en-US" sz="3200" dirty="0">
              <a:solidFill>
                <a:schemeClr val="tx1">
                  <a:lumMod val="50000"/>
                  <a:lumOff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  <a:p>
            <a:endParaRPr lang="en-US" sz="16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fontAlgn="base"/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this year</a:t>
            </a:r>
            <a:r>
              <a:rPr lang="en-US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 (2016)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,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i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 turned </a:t>
            </a: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40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! and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i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 had realized that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i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 had been fortunate enough to be gainfully employed, in an industry sector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i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 love, where hobby, became job, became career... ...for 21 years. that was more than half my life, doing what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i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 love, </a:t>
            </a: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and getting paid.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 </a:t>
            </a:r>
            <a:endParaRPr lang="en-US" sz="16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fontAlgn="base"/>
            <a:endParaRPr lang="en-US" sz="1600" i="1" dirty="0">
              <a:solidFill>
                <a:schemeClr val="tx1">
                  <a:lumMod val="50000"/>
                  <a:lumOff val="50000"/>
                </a:schemeClr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fontAlgn="base"/>
            <a:r>
              <a:rPr lang="en-US" sz="16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and </a:t>
            </a:r>
            <a:r>
              <a:rPr lang="en-US" sz="1600" b="1" i="1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then </a:t>
            </a:r>
            <a:r>
              <a:rPr lang="en-US" sz="1600" b="1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i</a:t>
            </a:r>
            <a:r>
              <a:rPr lang="en-US" sz="1600" b="1" i="1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 got laid off.</a:t>
            </a:r>
            <a:endParaRPr lang="en-US" sz="1600" b="1" dirty="0">
              <a:solidFill>
                <a:schemeClr val="tx1">
                  <a:lumMod val="50000"/>
                  <a:lumOff val="50000"/>
                </a:schemeClr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fontAlgn="base"/>
            <a:endParaRPr lang="en-US" sz="16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fontAlgn="base"/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as 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an active member of the </a:t>
            </a: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FGC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, </a:t>
            </a: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OSH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 and </a:t>
            </a: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OSS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 communities, and with much deserved rest and time on my hand,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i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 started playing again, and reading the forums, and catching up on new hardware, but still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i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 noticed that support for the third party hardware distributors was still a major headache. being one who does not sit idly by</a:t>
            </a: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,</a:t>
            </a:r>
          </a:p>
          <a:p>
            <a:pPr fontAlgn="base"/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fontAlgn="base"/>
            <a:r>
              <a:rPr lang="en-US" sz="16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i</a:t>
            </a:r>
            <a:r>
              <a:rPr lang="en-US" sz="16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1600" b="1" i="1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decided that </a:t>
            </a:r>
            <a:r>
              <a:rPr lang="en-US" sz="1600" b="1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i</a:t>
            </a:r>
            <a:r>
              <a:rPr lang="en-US" sz="1600" b="1" i="1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 can contribute to the community by giving back</a:t>
            </a:r>
          </a:p>
          <a:p>
            <a:endParaRPr lang="en-US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2520000" y="-7200"/>
            <a:ext cx="9691200" cy="543600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808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0" y="0"/>
            <a:ext cx="2520001" cy="6858000"/>
            <a:chOff x="-1" y="0"/>
            <a:chExt cx="2520001" cy="6858000"/>
          </a:xfrm>
        </p:grpSpPr>
        <p:sp>
          <p:nvSpPr>
            <p:cNvPr id="4" name="Rectangle 3"/>
            <p:cNvSpPr/>
            <p:nvPr/>
          </p:nvSpPr>
          <p:spPr>
            <a:xfrm>
              <a:off x="-1" y="0"/>
              <a:ext cx="2520000" cy="68580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0" y="0"/>
              <a:ext cx="2520000" cy="54000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90000" y="720000"/>
              <a:ext cx="2340000" cy="360000"/>
              <a:chOff x="90000" y="720000"/>
              <a:chExt cx="2340000" cy="540000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welcome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We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70000" y="90000"/>
              <a:ext cx="360000" cy="360000"/>
            </a:xfrm>
            <a:prstGeom prst="rect">
              <a:avLst/>
            </a:prstGeom>
          </p:spPr>
        </p:pic>
        <p:sp>
          <p:nvSpPr>
            <p:cNvPr id="15" name="Rectangle 14"/>
            <p:cNvSpPr/>
            <p:nvPr/>
          </p:nvSpPr>
          <p:spPr>
            <a:xfrm>
              <a:off x="90000" y="90000"/>
              <a:ext cx="2160000" cy="36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dirty="0" err="1" smtClean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rPr>
                <a:t>moledcule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90000" y="6390000"/>
              <a:ext cx="2340000" cy="360000"/>
              <a:chOff x="90000" y="720000"/>
              <a:chExt cx="2340000" cy="540000"/>
            </a:xfrm>
          </p:grpSpPr>
          <p:sp>
            <p:nvSpPr>
              <p:cNvPr id="17" name="Rectangle 16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thanks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Ta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19" name="Group 18"/>
            <p:cNvGrpSpPr/>
            <p:nvPr/>
          </p:nvGrpSpPr>
          <p:grpSpPr>
            <a:xfrm>
              <a:off x="90000" y="1260000"/>
              <a:ext cx="2340000" cy="360000"/>
              <a:chOff x="90000" y="720000"/>
              <a:chExt cx="2340000" cy="540000"/>
            </a:xfrm>
          </p:grpSpPr>
          <p:sp>
            <p:nvSpPr>
              <p:cNvPr id="20" name="Rectangle 19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introduction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In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22" name="Group 21"/>
            <p:cNvGrpSpPr/>
            <p:nvPr/>
          </p:nvGrpSpPr>
          <p:grpSpPr>
            <a:xfrm>
              <a:off x="90000" y="1800000"/>
              <a:ext cx="2340000" cy="360000"/>
              <a:chOff x="90000" y="720000"/>
              <a:chExt cx="2340000" cy="540000"/>
            </a:xfrm>
          </p:grpSpPr>
          <p:sp>
            <p:nvSpPr>
              <p:cNvPr id="23" name="Rectangle 22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background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Ba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25" name="Group 24"/>
            <p:cNvGrpSpPr/>
            <p:nvPr/>
          </p:nvGrpSpPr>
          <p:grpSpPr>
            <a:xfrm>
              <a:off x="89999" y="2340000"/>
              <a:ext cx="2340000" cy="360000"/>
              <a:chOff x="90000" y="720000"/>
              <a:chExt cx="2340000" cy="540000"/>
            </a:xfrm>
          </p:grpSpPr>
          <p:sp>
            <p:nvSpPr>
              <p:cNvPr id="26" name="Rectangle 25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>
                    <a:solidFill>
                      <a:schemeClr val="bg1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s</a:t>
                </a:r>
                <a:r>
                  <a:rPr lang="en-US" sz="1200" dirty="0" smtClean="0">
                    <a:solidFill>
                      <a:schemeClr val="bg1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parky </a:t>
                </a:r>
                <a:r>
                  <a:rPr lang="en-US" sz="1200" dirty="0" err="1" smtClean="0">
                    <a:solidFill>
                      <a:schemeClr val="bg1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jr.</a:t>
                </a:r>
                <a:endParaRPr lang="en-US" sz="12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rgbClr val="14D3B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err="1" smtClean="0">
                    <a:solidFill>
                      <a:schemeClr val="bg1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Sp</a:t>
                </a:r>
                <a:endParaRPr lang="en-US" sz="800" b="1" dirty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28" name="Group 27"/>
            <p:cNvGrpSpPr/>
            <p:nvPr/>
          </p:nvGrpSpPr>
          <p:grpSpPr>
            <a:xfrm>
              <a:off x="89999" y="2880000"/>
              <a:ext cx="2340000" cy="360000"/>
              <a:chOff x="90000" y="720000"/>
              <a:chExt cx="2340000" cy="540000"/>
            </a:xfrm>
          </p:grpSpPr>
          <p:sp>
            <p:nvSpPr>
              <p:cNvPr id="29" name="Rectangle 28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kaimana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Ka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31" name="Group 30"/>
            <p:cNvGrpSpPr/>
            <p:nvPr/>
          </p:nvGrpSpPr>
          <p:grpSpPr>
            <a:xfrm>
              <a:off x="90000" y="3420000"/>
              <a:ext cx="2340000" cy="360000"/>
              <a:chOff x="90000" y="720000"/>
              <a:chExt cx="2340000" cy="540000"/>
            </a:xfrm>
          </p:grpSpPr>
          <p:sp>
            <p:nvSpPr>
              <p:cNvPr id="32" name="Rectangle 31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opportunity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Op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34" name="Group 33"/>
            <p:cNvGrpSpPr/>
            <p:nvPr/>
          </p:nvGrpSpPr>
          <p:grpSpPr>
            <a:xfrm>
              <a:off x="89999" y="3960000"/>
              <a:ext cx="2340000" cy="360000"/>
              <a:chOff x="90000" y="720000"/>
              <a:chExt cx="2340000" cy="540000"/>
            </a:xfrm>
          </p:grpSpPr>
          <p:sp>
            <p:nvSpPr>
              <p:cNvPr id="35" name="Rectangle 34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moledcule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Mo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37" name="Group 36"/>
            <p:cNvGrpSpPr/>
            <p:nvPr/>
          </p:nvGrpSpPr>
          <p:grpSpPr>
            <a:xfrm>
              <a:off x="90000" y="4500000"/>
              <a:ext cx="2340000" cy="360000"/>
              <a:chOff x="90000" y="720000"/>
              <a:chExt cx="2340000" cy="540000"/>
            </a:xfrm>
          </p:grpSpPr>
          <p:sp>
            <p:nvSpPr>
              <p:cNvPr id="38" name="Rectangle 37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demo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De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40" name="Group 39"/>
            <p:cNvGrpSpPr/>
            <p:nvPr/>
          </p:nvGrpSpPr>
          <p:grpSpPr>
            <a:xfrm>
              <a:off x="89999" y="5040000"/>
              <a:ext cx="2340000" cy="360000"/>
              <a:chOff x="90000" y="720000"/>
              <a:chExt cx="2340000" cy="540000"/>
            </a:xfrm>
          </p:grpSpPr>
          <p:sp>
            <p:nvSpPr>
              <p:cNvPr id="41" name="Rectangle 40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compiler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Co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</p:grpSp>
      <p:sp>
        <p:nvSpPr>
          <p:cNvPr id="44" name="Rectangle 43"/>
          <p:cNvSpPr/>
          <p:nvPr/>
        </p:nvSpPr>
        <p:spPr>
          <a:xfrm>
            <a:off x="8596800" y="0"/>
            <a:ext cx="3600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2880000" y="896400"/>
            <a:ext cx="8971200" cy="560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/>
          <a:lstStyle/>
          <a:p>
            <a:r>
              <a:rPr lang="en-US" sz="3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Sparky Jr</a:t>
            </a:r>
            <a:endParaRPr lang="en-US" sz="3200" dirty="0">
              <a:solidFill>
                <a:schemeClr val="tx1">
                  <a:lumMod val="50000"/>
                  <a:lumOff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  <a:p>
            <a:endParaRPr lang="en-US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a little over 8 year ago, </a:t>
            </a:r>
            <a:r>
              <a:rPr 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Sparky Jr </a:t>
            </a: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was unleashed on the </a:t>
            </a:r>
            <a:r>
              <a:rPr lang="en-US" sz="16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FGC</a:t>
            </a: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 </a:t>
            </a:r>
            <a:r>
              <a:rPr lang="en-US" sz="16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modding</a:t>
            </a: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 hubs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/>
            </a:r>
            <a:b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</a:br>
            <a:endParaRPr lang="en-US" sz="1600" b="1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sz="1600" b="1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an AVR hardware based modular controller for RGB LED (both CA/CC)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saw 4 major releases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3 major arcade shop distribution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Introduced programmable hardware from Java app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c</a:t>
            </a: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onfigurator saw 4 major releases, and one Chrome App (still available)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helped and lead a standardized  20 pin breakout for all FGC based products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d</a:t>
            </a: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emonstrated at </a:t>
            </a:r>
            <a:r>
              <a:rPr lang="en-US" sz="16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CreateInTO</a:t>
            </a: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 back in 2013!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FITC 2014!</a:t>
            </a:r>
          </a:p>
          <a:p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2520000" y="-7200"/>
            <a:ext cx="9691200" cy="543600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9628" y="4990522"/>
            <a:ext cx="1270000" cy="635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2002" y="5033022"/>
            <a:ext cx="1270000" cy="635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7034" y="5039025"/>
            <a:ext cx="1270000" cy="635000"/>
          </a:xfrm>
          <a:prstGeom prst="rect">
            <a:avLst/>
          </a:prstGeom>
        </p:spPr>
      </p:pic>
      <p:pic>
        <p:nvPicPr>
          <p:cNvPr id="45" name="Picture 44" descr="SpecialK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7799" y="4200377"/>
            <a:ext cx="4064000" cy="2168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6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0" y="0"/>
            <a:ext cx="2520001" cy="6858000"/>
            <a:chOff x="-1" y="0"/>
            <a:chExt cx="2520001" cy="6858000"/>
          </a:xfrm>
        </p:grpSpPr>
        <p:sp>
          <p:nvSpPr>
            <p:cNvPr id="4" name="Rectangle 3"/>
            <p:cNvSpPr/>
            <p:nvPr/>
          </p:nvSpPr>
          <p:spPr>
            <a:xfrm>
              <a:off x="-1" y="0"/>
              <a:ext cx="2520000" cy="68580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0" y="0"/>
              <a:ext cx="2520000" cy="54000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90000" y="720000"/>
              <a:ext cx="2340000" cy="360000"/>
              <a:chOff x="90000" y="720000"/>
              <a:chExt cx="2340000" cy="540000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welcome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We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70000" y="90000"/>
              <a:ext cx="360000" cy="360000"/>
            </a:xfrm>
            <a:prstGeom prst="rect">
              <a:avLst/>
            </a:prstGeom>
          </p:spPr>
        </p:pic>
        <p:sp>
          <p:nvSpPr>
            <p:cNvPr id="15" name="Rectangle 14"/>
            <p:cNvSpPr/>
            <p:nvPr/>
          </p:nvSpPr>
          <p:spPr>
            <a:xfrm>
              <a:off x="90000" y="90000"/>
              <a:ext cx="2160000" cy="36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dirty="0" err="1" smtClean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rPr>
                <a:t>moledcule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90000" y="6390000"/>
              <a:ext cx="2340000" cy="360000"/>
              <a:chOff x="90000" y="720000"/>
              <a:chExt cx="2340000" cy="540000"/>
            </a:xfrm>
          </p:grpSpPr>
          <p:sp>
            <p:nvSpPr>
              <p:cNvPr id="17" name="Rectangle 16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thanks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Ta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19" name="Group 18"/>
            <p:cNvGrpSpPr/>
            <p:nvPr/>
          </p:nvGrpSpPr>
          <p:grpSpPr>
            <a:xfrm>
              <a:off x="90000" y="1260000"/>
              <a:ext cx="2340000" cy="360000"/>
              <a:chOff x="90000" y="720000"/>
              <a:chExt cx="2340000" cy="540000"/>
            </a:xfrm>
          </p:grpSpPr>
          <p:sp>
            <p:nvSpPr>
              <p:cNvPr id="20" name="Rectangle 19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introduction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In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22" name="Group 21"/>
            <p:cNvGrpSpPr/>
            <p:nvPr/>
          </p:nvGrpSpPr>
          <p:grpSpPr>
            <a:xfrm>
              <a:off x="90000" y="1800000"/>
              <a:ext cx="2340000" cy="360000"/>
              <a:chOff x="90000" y="720000"/>
              <a:chExt cx="2340000" cy="540000"/>
            </a:xfrm>
          </p:grpSpPr>
          <p:sp>
            <p:nvSpPr>
              <p:cNvPr id="23" name="Rectangle 22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background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Ba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25" name="Group 24"/>
            <p:cNvGrpSpPr/>
            <p:nvPr/>
          </p:nvGrpSpPr>
          <p:grpSpPr>
            <a:xfrm>
              <a:off x="89999" y="2340000"/>
              <a:ext cx="2340000" cy="360000"/>
              <a:chOff x="90000" y="720000"/>
              <a:chExt cx="2340000" cy="540000"/>
            </a:xfrm>
          </p:grpSpPr>
          <p:sp>
            <p:nvSpPr>
              <p:cNvPr id="26" name="Rectangle 25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s</a:t>
                </a:r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parky </a:t>
                </a:r>
                <a:r>
                  <a:rPr lang="en-US" sz="1200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jr.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Sp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28" name="Group 27"/>
            <p:cNvGrpSpPr/>
            <p:nvPr/>
          </p:nvGrpSpPr>
          <p:grpSpPr>
            <a:xfrm>
              <a:off x="89999" y="2880000"/>
              <a:ext cx="2340000" cy="360000"/>
              <a:chOff x="90000" y="720000"/>
              <a:chExt cx="2340000" cy="540000"/>
            </a:xfrm>
          </p:grpSpPr>
          <p:sp>
            <p:nvSpPr>
              <p:cNvPr id="29" name="Rectangle 28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err="1" smtClean="0">
                    <a:solidFill>
                      <a:schemeClr val="bg1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kaimana</a:t>
                </a:r>
                <a:endParaRPr lang="en-US" sz="12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rgbClr val="14D3B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err="1" smtClean="0">
                    <a:solidFill>
                      <a:schemeClr val="bg1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Ka</a:t>
                </a:r>
                <a:endParaRPr lang="en-US" sz="800" b="1" dirty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31" name="Group 30"/>
            <p:cNvGrpSpPr/>
            <p:nvPr/>
          </p:nvGrpSpPr>
          <p:grpSpPr>
            <a:xfrm>
              <a:off x="90000" y="3420000"/>
              <a:ext cx="2340000" cy="360000"/>
              <a:chOff x="90000" y="720000"/>
              <a:chExt cx="2340000" cy="540000"/>
            </a:xfrm>
          </p:grpSpPr>
          <p:sp>
            <p:nvSpPr>
              <p:cNvPr id="32" name="Rectangle 31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opportunity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Op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34" name="Group 33"/>
            <p:cNvGrpSpPr/>
            <p:nvPr/>
          </p:nvGrpSpPr>
          <p:grpSpPr>
            <a:xfrm>
              <a:off x="89999" y="3960000"/>
              <a:ext cx="2340000" cy="360000"/>
              <a:chOff x="90000" y="720000"/>
              <a:chExt cx="2340000" cy="540000"/>
            </a:xfrm>
          </p:grpSpPr>
          <p:sp>
            <p:nvSpPr>
              <p:cNvPr id="35" name="Rectangle 34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moledcule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Mo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37" name="Group 36"/>
            <p:cNvGrpSpPr/>
            <p:nvPr/>
          </p:nvGrpSpPr>
          <p:grpSpPr>
            <a:xfrm>
              <a:off x="90000" y="4500000"/>
              <a:ext cx="2340000" cy="360000"/>
              <a:chOff x="90000" y="720000"/>
              <a:chExt cx="2340000" cy="540000"/>
            </a:xfrm>
          </p:grpSpPr>
          <p:sp>
            <p:nvSpPr>
              <p:cNvPr id="38" name="Rectangle 37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demo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De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40" name="Group 39"/>
            <p:cNvGrpSpPr/>
            <p:nvPr/>
          </p:nvGrpSpPr>
          <p:grpSpPr>
            <a:xfrm>
              <a:off x="89999" y="5040000"/>
              <a:ext cx="2340000" cy="360000"/>
              <a:chOff x="90000" y="720000"/>
              <a:chExt cx="2340000" cy="540000"/>
            </a:xfrm>
          </p:grpSpPr>
          <p:sp>
            <p:nvSpPr>
              <p:cNvPr id="41" name="Rectangle 40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compiler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Co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</p:grpSp>
      <p:sp>
        <p:nvSpPr>
          <p:cNvPr id="44" name="Rectangle 43"/>
          <p:cNvSpPr/>
          <p:nvPr/>
        </p:nvSpPr>
        <p:spPr>
          <a:xfrm>
            <a:off x="8596800" y="0"/>
            <a:ext cx="3600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2880000" y="896400"/>
            <a:ext cx="8971200" cy="560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/>
          <a:lstStyle/>
          <a:p>
            <a:r>
              <a:rPr lang="en-US" sz="3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k</a:t>
            </a:r>
            <a:r>
              <a:rPr lang="en-US" sz="3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aimana</a:t>
            </a:r>
            <a:endParaRPr lang="en-US" sz="3200" dirty="0">
              <a:solidFill>
                <a:schemeClr val="tx1">
                  <a:lumMod val="50000"/>
                  <a:lumOff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  <a:p>
            <a:endParaRPr lang="en-US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a</a:t>
            </a: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 3</a:t>
            </a:r>
            <a:r>
              <a:rPr lang="en-US" sz="1600" baseline="30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rd</a:t>
            </a: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 party offshoot of Sparky Jr by </a:t>
            </a:r>
            <a:endParaRPr lang="en-US" sz="1600" b="1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sz="1600" b="1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released 2014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t</a:t>
            </a: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wo versions (mini and </a:t>
            </a:r>
            <a:r>
              <a:rPr lang="en-US" sz="16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khaimana</a:t>
            </a: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)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khaimana</a:t>
            </a: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  featured advanced soft switch between </a:t>
            </a:r>
            <a:r>
              <a:rPr lang="en-US" sz="16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config</a:t>
            </a: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 and soft </a:t>
            </a:r>
            <a:r>
              <a:rPr lang="en-US" sz="16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usb</a:t>
            </a: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 </a:t>
            </a:r>
            <a:r>
              <a:rPr lang="en-US" sz="16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passthrough</a:t>
            </a:r>
            <a:endParaRPr lang="en-US" sz="16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/>
          <a:srcRect l="1" t="18027" r="-1" b="16272"/>
          <a:stretch/>
        </p:blipFill>
        <p:spPr>
          <a:xfrm>
            <a:off x="5857200" y="3240000"/>
            <a:ext cx="5479355" cy="3600000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2520000" y="-7200"/>
            <a:ext cx="9691200" cy="543600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6482" y="3916407"/>
            <a:ext cx="2761593" cy="2761593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6266" y="1686654"/>
            <a:ext cx="1423467" cy="403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025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0" y="0"/>
            <a:ext cx="2520001" cy="6858000"/>
            <a:chOff x="-1" y="0"/>
            <a:chExt cx="2520001" cy="6858000"/>
          </a:xfrm>
        </p:grpSpPr>
        <p:sp>
          <p:nvSpPr>
            <p:cNvPr id="4" name="Rectangle 3"/>
            <p:cNvSpPr/>
            <p:nvPr/>
          </p:nvSpPr>
          <p:spPr>
            <a:xfrm>
              <a:off x="-1" y="0"/>
              <a:ext cx="2520000" cy="68580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0" y="0"/>
              <a:ext cx="2520000" cy="54000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90000" y="720000"/>
              <a:ext cx="2340000" cy="360000"/>
              <a:chOff x="90000" y="720000"/>
              <a:chExt cx="2340000" cy="540000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welcome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We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70000" y="90000"/>
              <a:ext cx="360000" cy="360000"/>
            </a:xfrm>
            <a:prstGeom prst="rect">
              <a:avLst/>
            </a:prstGeom>
          </p:spPr>
        </p:pic>
        <p:sp>
          <p:nvSpPr>
            <p:cNvPr id="15" name="Rectangle 14"/>
            <p:cNvSpPr/>
            <p:nvPr/>
          </p:nvSpPr>
          <p:spPr>
            <a:xfrm>
              <a:off x="90000" y="90000"/>
              <a:ext cx="2160000" cy="36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dirty="0" err="1" smtClean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rPr>
                <a:t>moledcule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90000" y="6390000"/>
              <a:ext cx="2340000" cy="360000"/>
              <a:chOff x="90000" y="720000"/>
              <a:chExt cx="2340000" cy="540000"/>
            </a:xfrm>
          </p:grpSpPr>
          <p:sp>
            <p:nvSpPr>
              <p:cNvPr id="17" name="Rectangle 16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thanks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Ta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19" name="Group 18"/>
            <p:cNvGrpSpPr/>
            <p:nvPr/>
          </p:nvGrpSpPr>
          <p:grpSpPr>
            <a:xfrm>
              <a:off x="90000" y="1260000"/>
              <a:ext cx="2340000" cy="360000"/>
              <a:chOff x="90000" y="720000"/>
              <a:chExt cx="2340000" cy="540000"/>
            </a:xfrm>
          </p:grpSpPr>
          <p:sp>
            <p:nvSpPr>
              <p:cNvPr id="20" name="Rectangle 19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introduction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In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22" name="Group 21"/>
            <p:cNvGrpSpPr/>
            <p:nvPr/>
          </p:nvGrpSpPr>
          <p:grpSpPr>
            <a:xfrm>
              <a:off x="90000" y="1800000"/>
              <a:ext cx="2340000" cy="360000"/>
              <a:chOff x="90000" y="720000"/>
              <a:chExt cx="2340000" cy="540000"/>
            </a:xfrm>
          </p:grpSpPr>
          <p:sp>
            <p:nvSpPr>
              <p:cNvPr id="23" name="Rectangle 22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background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Ba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25" name="Group 24"/>
            <p:cNvGrpSpPr/>
            <p:nvPr/>
          </p:nvGrpSpPr>
          <p:grpSpPr>
            <a:xfrm>
              <a:off x="89999" y="2340000"/>
              <a:ext cx="2340000" cy="360000"/>
              <a:chOff x="90000" y="720000"/>
              <a:chExt cx="2340000" cy="540000"/>
            </a:xfrm>
          </p:grpSpPr>
          <p:sp>
            <p:nvSpPr>
              <p:cNvPr id="26" name="Rectangle 25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s</a:t>
                </a:r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parky </a:t>
                </a:r>
                <a:r>
                  <a:rPr lang="en-US" sz="1200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jr.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Sp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28" name="Group 27"/>
            <p:cNvGrpSpPr/>
            <p:nvPr/>
          </p:nvGrpSpPr>
          <p:grpSpPr>
            <a:xfrm>
              <a:off x="89999" y="2880000"/>
              <a:ext cx="2340000" cy="360000"/>
              <a:chOff x="90000" y="720000"/>
              <a:chExt cx="2340000" cy="540000"/>
            </a:xfrm>
          </p:grpSpPr>
          <p:sp>
            <p:nvSpPr>
              <p:cNvPr id="29" name="Rectangle 28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kaimana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Ka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31" name="Group 30"/>
            <p:cNvGrpSpPr/>
            <p:nvPr/>
          </p:nvGrpSpPr>
          <p:grpSpPr>
            <a:xfrm>
              <a:off x="90000" y="3420000"/>
              <a:ext cx="2340000" cy="360000"/>
              <a:chOff x="90000" y="720000"/>
              <a:chExt cx="2340000" cy="540000"/>
            </a:xfrm>
          </p:grpSpPr>
          <p:sp>
            <p:nvSpPr>
              <p:cNvPr id="32" name="Rectangle 31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opportunity</a:t>
                </a:r>
                <a:endParaRPr lang="en-US" sz="12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rgbClr val="14D3B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Op</a:t>
                </a:r>
                <a:endParaRPr lang="en-US" sz="800" b="1" dirty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34" name="Group 33"/>
            <p:cNvGrpSpPr/>
            <p:nvPr/>
          </p:nvGrpSpPr>
          <p:grpSpPr>
            <a:xfrm>
              <a:off x="89999" y="3960000"/>
              <a:ext cx="2340000" cy="360000"/>
              <a:chOff x="90000" y="720000"/>
              <a:chExt cx="2340000" cy="540000"/>
            </a:xfrm>
          </p:grpSpPr>
          <p:sp>
            <p:nvSpPr>
              <p:cNvPr id="35" name="Rectangle 34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moledcule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Mo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37" name="Group 36"/>
            <p:cNvGrpSpPr/>
            <p:nvPr/>
          </p:nvGrpSpPr>
          <p:grpSpPr>
            <a:xfrm>
              <a:off x="90000" y="4500000"/>
              <a:ext cx="2340000" cy="360000"/>
              <a:chOff x="90000" y="720000"/>
              <a:chExt cx="2340000" cy="540000"/>
            </a:xfrm>
          </p:grpSpPr>
          <p:sp>
            <p:nvSpPr>
              <p:cNvPr id="38" name="Rectangle 37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demo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De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40" name="Group 39"/>
            <p:cNvGrpSpPr/>
            <p:nvPr/>
          </p:nvGrpSpPr>
          <p:grpSpPr>
            <a:xfrm>
              <a:off x="89999" y="5040000"/>
              <a:ext cx="2340000" cy="360000"/>
              <a:chOff x="90000" y="720000"/>
              <a:chExt cx="2340000" cy="540000"/>
            </a:xfrm>
          </p:grpSpPr>
          <p:sp>
            <p:nvSpPr>
              <p:cNvPr id="41" name="Rectangle 40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compiler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Co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</p:grpSp>
      <p:sp>
        <p:nvSpPr>
          <p:cNvPr id="44" name="Rectangle 43"/>
          <p:cNvSpPr/>
          <p:nvPr/>
        </p:nvSpPr>
        <p:spPr>
          <a:xfrm>
            <a:off x="8596800" y="0"/>
            <a:ext cx="3600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2880000" y="896400"/>
            <a:ext cx="8971200" cy="560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/>
          <a:lstStyle/>
          <a:p>
            <a:r>
              <a:rPr lang="en-US" sz="3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opportunity</a:t>
            </a:r>
            <a:endParaRPr lang="en-US" sz="3200" dirty="0">
              <a:solidFill>
                <a:schemeClr val="tx1">
                  <a:lumMod val="50000"/>
                  <a:lumOff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  <a:p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t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he </a:t>
            </a:r>
            <a:r>
              <a:rPr lang="en-US" sz="14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kaimana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 modules became widely popular but:</a:t>
            </a:r>
          </a:p>
          <a:p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user wanted customization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r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equired install of Arduino IDE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n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ot everyone is a C/C++ developer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g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rowing community support (over 1000 post on one thread on SRK alone)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NONE OF THESE PROPLEMS WHERE MINE</a:t>
            </a:r>
          </a:p>
          <a:p>
            <a:pPr marL="285750" indent="-285750">
              <a:buFont typeface="Arial" charset="0"/>
              <a:buChar char="•"/>
            </a:pP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Sparky Jr was</a:t>
            </a:r>
          </a:p>
          <a:p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the intent was to build out a native solution that anyone can use</a:t>
            </a:r>
          </a:p>
          <a:p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which actually became</a:t>
            </a:r>
            <a:r>
              <a:rPr lang="mr-IN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…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2520000" y="-7200"/>
            <a:ext cx="9691200" cy="543600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6330" y="3861008"/>
            <a:ext cx="3363145" cy="79065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4947" y="5071532"/>
            <a:ext cx="3062234" cy="886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430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/>
          <p:cNvSpPr/>
          <p:nvPr/>
        </p:nvSpPr>
        <p:spPr>
          <a:xfrm>
            <a:off x="8596800" y="0"/>
            <a:ext cx="3600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2880000" y="896400"/>
            <a:ext cx="8971200" cy="560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/>
          <a:lstStyle/>
          <a:p>
            <a:r>
              <a:rPr lang="en-US" sz="3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opportunity</a:t>
            </a:r>
            <a:endParaRPr lang="en-US" sz="3200" dirty="0">
              <a:solidFill>
                <a:schemeClr val="tx1">
                  <a:lumMod val="50000"/>
                  <a:lumOff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  <a:p>
            <a:endParaRPr lang="en-US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solve the hardware issue using software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/>
            </a:r>
            <a:b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</a:b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/>
            </a:r>
            <a:b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</a:b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create a community where users can: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create themes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manage themes</a:t>
            </a:r>
            <a:endParaRPr lang="en-US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share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 themes</a:t>
            </a:r>
            <a:endParaRPr lang="en-US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vote 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/ rank 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themes</a:t>
            </a:r>
          </a:p>
          <a:p>
            <a:pPr marL="285750" indent="-285750">
              <a:buFont typeface="Arial" charset="0"/>
              <a:buChar char="•"/>
            </a:pP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fork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 themes</a:t>
            </a:r>
            <a:endParaRPr lang="en-US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clone themes</a:t>
            </a:r>
            <a:endParaRPr lang="en-US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copy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 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themes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think </a:t>
            </a:r>
            <a:r>
              <a:rPr lang="en-US" sz="14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GitHub</a:t>
            </a:r>
            <a:endParaRPr lang="en-US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pPr marL="285750" indent="-285750">
              <a:buFont typeface="Arial" charset="0"/>
              <a:buChar char="•"/>
            </a:pP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flash / upload any public theme to their </a:t>
            </a:r>
            <a:r>
              <a:rPr lang="en-US" sz="14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avr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 device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remove the IDE / download / C++ / </a:t>
            </a:r>
            <a:r>
              <a:rPr lang="en-US" sz="14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avr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 </a:t>
            </a:r>
            <a:r>
              <a:rPr lang="en-US" sz="14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toolchain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 barriers</a:t>
            </a:r>
          </a:p>
          <a:p>
            <a:pPr marL="285750" indent="-285750">
              <a:buFont typeface="Arial" charset="0"/>
              <a:buChar char="•"/>
            </a:pP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by enabling a community to do all the above, gain trust, establish reputation, reputable software / configurator choice for 3</a:t>
            </a:r>
            <a:r>
              <a:rPr lang="en-US" sz="1400" baseline="30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rd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 party products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2520000" y="-7200"/>
            <a:ext cx="9691200" cy="543600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3" name="Group 42"/>
          <p:cNvGrpSpPr/>
          <p:nvPr/>
        </p:nvGrpSpPr>
        <p:grpSpPr>
          <a:xfrm>
            <a:off x="0" y="0"/>
            <a:ext cx="2520001" cy="6858000"/>
            <a:chOff x="-1" y="0"/>
            <a:chExt cx="2520001" cy="6858000"/>
          </a:xfrm>
        </p:grpSpPr>
        <p:sp>
          <p:nvSpPr>
            <p:cNvPr id="45" name="Rectangle 44"/>
            <p:cNvSpPr/>
            <p:nvPr/>
          </p:nvSpPr>
          <p:spPr>
            <a:xfrm>
              <a:off x="-1" y="0"/>
              <a:ext cx="2520000" cy="68580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0" y="0"/>
              <a:ext cx="2520000" cy="54000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49" name="Group 48"/>
            <p:cNvGrpSpPr/>
            <p:nvPr/>
          </p:nvGrpSpPr>
          <p:grpSpPr>
            <a:xfrm>
              <a:off x="90000" y="720000"/>
              <a:ext cx="2340000" cy="360000"/>
              <a:chOff x="90000" y="720000"/>
              <a:chExt cx="2340000" cy="540000"/>
            </a:xfrm>
          </p:grpSpPr>
          <p:sp>
            <p:nvSpPr>
              <p:cNvPr id="79" name="Rectangle 78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welcome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We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pic>
          <p:nvPicPr>
            <p:cNvPr id="50" name="Picture 4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70000" y="90000"/>
              <a:ext cx="360000" cy="360000"/>
            </a:xfrm>
            <a:prstGeom prst="rect">
              <a:avLst/>
            </a:prstGeom>
          </p:spPr>
        </p:pic>
        <p:sp>
          <p:nvSpPr>
            <p:cNvPr id="51" name="Rectangle 50"/>
            <p:cNvSpPr/>
            <p:nvPr/>
          </p:nvSpPr>
          <p:spPr>
            <a:xfrm>
              <a:off x="90000" y="90000"/>
              <a:ext cx="2160000" cy="36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dirty="0" err="1" smtClean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rPr>
                <a:t>moledcule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grpSp>
          <p:nvGrpSpPr>
            <p:cNvPr id="52" name="Group 51"/>
            <p:cNvGrpSpPr/>
            <p:nvPr/>
          </p:nvGrpSpPr>
          <p:grpSpPr>
            <a:xfrm>
              <a:off x="90000" y="6390000"/>
              <a:ext cx="2340000" cy="360000"/>
              <a:chOff x="90000" y="720000"/>
              <a:chExt cx="2340000" cy="540000"/>
            </a:xfrm>
          </p:grpSpPr>
          <p:sp>
            <p:nvSpPr>
              <p:cNvPr id="77" name="Rectangle 76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thanks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Ta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53" name="Group 52"/>
            <p:cNvGrpSpPr/>
            <p:nvPr/>
          </p:nvGrpSpPr>
          <p:grpSpPr>
            <a:xfrm>
              <a:off x="90000" y="1260000"/>
              <a:ext cx="2340000" cy="360000"/>
              <a:chOff x="90000" y="720000"/>
              <a:chExt cx="2340000" cy="540000"/>
            </a:xfrm>
          </p:grpSpPr>
          <p:sp>
            <p:nvSpPr>
              <p:cNvPr id="75" name="Rectangle 74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introduction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In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54" name="Group 53"/>
            <p:cNvGrpSpPr/>
            <p:nvPr/>
          </p:nvGrpSpPr>
          <p:grpSpPr>
            <a:xfrm>
              <a:off x="90000" y="1800000"/>
              <a:ext cx="2340000" cy="360000"/>
              <a:chOff x="90000" y="720000"/>
              <a:chExt cx="2340000" cy="540000"/>
            </a:xfrm>
          </p:grpSpPr>
          <p:sp>
            <p:nvSpPr>
              <p:cNvPr id="73" name="Rectangle 72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background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Ba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55" name="Group 54"/>
            <p:cNvGrpSpPr/>
            <p:nvPr/>
          </p:nvGrpSpPr>
          <p:grpSpPr>
            <a:xfrm>
              <a:off x="89999" y="2340000"/>
              <a:ext cx="2340000" cy="360000"/>
              <a:chOff x="90000" y="720000"/>
              <a:chExt cx="2340000" cy="540000"/>
            </a:xfrm>
          </p:grpSpPr>
          <p:sp>
            <p:nvSpPr>
              <p:cNvPr id="71" name="Rectangle 70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s</a:t>
                </a:r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parky </a:t>
                </a:r>
                <a:r>
                  <a:rPr lang="en-US" sz="1200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jr.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Sp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56" name="Group 55"/>
            <p:cNvGrpSpPr/>
            <p:nvPr/>
          </p:nvGrpSpPr>
          <p:grpSpPr>
            <a:xfrm>
              <a:off x="89999" y="2880000"/>
              <a:ext cx="2340000" cy="360000"/>
              <a:chOff x="90000" y="720000"/>
              <a:chExt cx="2340000" cy="540000"/>
            </a:xfrm>
          </p:grpSpPr>
          <p:sp>
            <p:nvSpPr>
              <p:cNvPr id="69" name="Rectangle 68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kaimana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Ka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57" name="Group 56"/>
            <p:cNvGrpSpPr/>
            <p:nvPr/>
          </p:nvGrpSpPr>
          <p:grpSpPr>
            <a:xfrm>
              <a:off x="90000" y="3420000"/>
              <a:ext cx="2340000" cy="360000"/>
              <a:chOff x="90000" y="720000"/>
              <a:chExt cx="2340000" cy="540000"/>
            </a:xfrm>
          </p:grpSpPr>
          <p:sp>
            <p:nvSpPr>
              <p:cNvPr id="67" name="Rectangle 66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opportunity</a:t>
                </a:r>
                <a:endParaRPr lang="en-US" sz="12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rgbClr val="14D3B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Op</a:t>
                </a:r>
                <a:endParaRPr lang="en-US" sz="800" b="1" dirty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58" name="Group 57"/>
            <p:cNvGrpSpPr/>
            <p:nvPr/>
          </p:nvGrpSpPr>
          <p:grpSpPr>
            <a:xfrm>
              <a:off x="89999" y="3960000"/>
              <a:ext cx="2340000" cy="360000"/>
              <a:chOff x="90000" y="720000"/>
              <a:chExt cx="2340000" cy="540000"/>
            </a:xfrm>
          </p:grpSpPr>
          <p:sp>
            <p:nvSpPr>
              <p:cNvPr id="65" name="Rectangle 64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moledcule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Mo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59" name="Group 58"/>
            <p:cNvGrpSpPr/>
            <p:nvPr/>
          </p:nvGrpSpPr>
          <p:grpSpPr>
            <a:xfrm>
              <a:off x="90000" y="4500000"/>
              <a:ext cx="2340000" cy="360000"/>
              <a:chOff x="90000" y="720000"/>
              <a:chExt cx="2340000" cy="540000"/>
            </a:xfrm>
          </p:grpSpPr>
          <p:sp>
            <p:nvSpPr>
              <p:cNvPr id="63" name="Rectangle 62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demo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De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60" name="Group 59"/>
            <p:cNvGrpSpPr/>
            <p:nvPr/>
          </p:nvGrpSpPr>
          <p:grpSpPr>
            <a:xfrm>
              <a:off x="89999" y="5040000"/>
              <a:ext cx="2340000" cy="360000"/>
              <a:chOff x="90000" y="720000"/>
              <a:chExt cx="2340000" cy="540000"/>
            </a:xfrm>
          </p:grpSpPr>
          <p:sp>
            <p:nvSpPr>
              <p:cNvPr id="61" name="Rectangle 60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compiler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Co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</p:grpSp>
      <p:pic>
        <p:nvPicPr>
          <p:cNvPr id="40" name="Picture 3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3600" y="5071532"/>
            <a:ext cx="3062234" cy="886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934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/>
          <p:cNvSpPr/>
          <p:nvPr/>
        </p:nvSpPr>
        <p:spPr>
          <a:xfrm>
            <a:off x="8596800" y="0"/>
            <a:ext cx="3600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2880000" y="896400"/>
            <a:ext cx="8971200" cy="560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/>
          <a:lstStyle/>
          <a:p>
            <a:r>
              <a:rPr lang="en-US" sz="3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opportunity</a:t>
            </a:r>
            <a:endParaRPr lang="en-US" sz="3200" dirty="0">
              <a:solidFill>
                <a:schemeClr val="tx1">
                  <a:lumMod val="50000"/>
                  <a:lumOff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  <a:p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the 7 layer </a:t>
            </a:r>
            <a:r>
              <a:rPr lang="en-US" sz="1400" i="1" strike="sngStrike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bean dip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  </a:t>
            </a:r>
            <a:r>
              <a:rPr 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mean stack</a:t>
            </a:r>
          </a:p>
          <a:p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2520000" y="-7200"/>
            <a:ext cx="9691200" cy="543600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5593" y="2244816"/>
            <a:ext cx="531648" cy="425318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689135" y="2828675"/>
            <a:ext cx="1337226" cy="35432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25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mongo</a:t>
            </a:r>
          </a:p>
          <a:p>
            <a:endParaRPr lang="en-US" sz="1725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r>
              <a:rPr lang="en-US" sz="1725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express</a:t>
            </a:r>
          </a:p>
          <a:p>
            <a:endParaRPr lang="en-US" sz="1725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r>
              <a:rPr lang="en-US" sz="1725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angular</a:t>
            </a:r>
          </a:p>
          <a:p>
            <a:endParaRPr lang="en-US" sz="1725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r>
              <a:rPr lang="en-US" sz="1725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node</a:t>
            </a:r>
          </a:p>
          <a:p>
            <a:endParaRPr lang="en-US" sz="1725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r>
              <a:rPr lang="en-US" sz="1725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avrgirl</a:t>
            </a:r>
            <a:endParaRPr lang="en-US" sz="1725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sz="1725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r>
              <a:rPr lang="en-US" sz="1725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codebender</a:t>
            </a:r>
            <a:endParaRPr lang="en-US" sz="1725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sz="1725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r>
              <a:rPr lang="en-US" sz="1725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amazon</a:t>
            </a:r>
            <a:endParaRPr lang="en-US" sz="1725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grpSp>
        <p:nvGrpSpPr>
          <p:cNvPr id="45" name="Group 44"/>
          <p:cNvGrpSpPr/>
          <p:nvPr/>
        </p:nvGrpSpPr>
        <p:grpSpPr>
          <a:xfrm>
            <a:off x="0" y="0"/>
            <a:ext cx="2520001" cy="6858000"/>
            <a:chOff x="-1" y="0"/>
            <a:chExt cx="2520001" cy="6858000"/>
          </a:xfrm>
        </p:grpSpPr>
        <p:sp>
          <p:nvSpPr>
            <p:cNvPr id="46" name="Rectangle 45"/>
            <p:cNvSpPr/>
            <p:nvPr/>
          </p:nvSpPr>
          <p:spPr>
            <a:xfrm>
              <a:off x="-1" y="0"/>
              <a:ext cx="2520000" cy="68580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0" y="0"/>
              <a:ext cx="2520000" cy="54000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50" name="Group 49"/>
            <p:cNvGrpSpPr/>
            <p:nvPr/>
          </p:nvGrpSpPr>
          <p:grpSpPr>
            <a:xfrm>
              <a:off x="90000" y="720000"/>
              <a:ext cx="2340000" cy="360000"/>
              <a:chOff x="90000" y="720000"/>
              <a:chExt cx="2340000" cy="540000"/>
            </a:xfrm>
          </p:grpSpPr>
          <p:sp>
            <p:nvSpPr>
              <p:cNvPr id="80" name="Rectangle 79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welcome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We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pic>
          <p:nvPicPr>
            <p:cNvPr id="51" name="Picture 5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70000" y="90000"/>
              <a:ext cx="360000" cy="360000"/>
            </a:xfrm>
            <a:prstGeom prst="rect">
              <a:avLst/>
            </a:prstGeom>
          </p:spPr>
        </p:pic>
        <p:sp>
          <p:nvSpPr>
            <p:cNvPr id="52" name="Rectangle 51"/>
            <p:cNvSpPr/>
            <p:nvPr/>
          </p:nvSpPr>
          <p:spPr>
            <a:xfrm>
              <a:off x="90000" y="90000"/>
              <a:ext cx="2160000" cy="36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dirty="0" err="1" smtClean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rPr>
                <a:t>moledcule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grpSp>
          <p:nvGrpSpPr>
            <p:cNvPr id="53" name="Group 52"/>
            <p:cNvGrpSpPr/>
            <p:nvPr/>
          </p:nvGrpSpPr>
          <p:grpSpPr>
            <a:xfrm>
              <a:off x="90000" y="6390000"/>
              <a:ext cx="2340000" cy="360000"/>
              <a:chOff x="90000" y="720000"/>
              <a:chExt cx="2340000" cy="540000"/>
            </a:xfrm>
          </p:grpSpPr>
          <p:sp>
            <p:nvSpPr>
              <p:cNvPr id="78" name="Rectangle 77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thanks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Ta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54" name="Group 53"/>
            <p:cNvGrpSpPr/>
            <p:nvPr/>
          </p:nvGrpSpPr>
          <p:grpSpPr>
            <a:xfrm>
              <a:off x="90000" y="1260000"/>
              <a:ext cx="2340000" cy="360000"/>
              <a:chOff x="90000" y="720000"/>
              <a:chExt cx="2340000" cy="540000"/>
            </a:xfrm>
          </p:grpSpPr>
          <p:sp>
            <p:nvSpPr>
              <p:cNvPr id="76" name="Rectangle 75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introduction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In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55" name="Group 54"/>
            <p:cNvGrpSpPr/>
            <p:nvPr/>
          </p:nvGrpSpPr>
          <p:grpSpPr>
            <a:xfrm>
              <a:off x="90000" y="1800000"/>
              <a:ext cx="2340000" cy="360000"/>
              <a:chOff x="90000" y="720000"/>
              <a:chExt cx="2340000" cy="540000"/>
            </a:xfrm>
          </p:grpSpPr>
          <p:sp>
            <p:nvSpPr>
              <p:cNvPr id="74" name="Rectangle 73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background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Ba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56" name="Group 55"/>
            <p:cNvGrpSpPr/>
            <p:nvPr/>
          </p:nvGrpSpPr>
          <p:grpSpPr>
            <a:xfrm>
              <a:off x="89999" y="2340000"/>
              <a:ext cx="2340000" cy="360000"/>
              <a:chOff x="90000" y="720000"/>
              <a:chExt cx="2340000" cy="540000"/>
            </a:xfrm>
          </p:grpSpPr>
          <p:sp>
            <p:nvSpPr>
              <p:cNvPr id="72" name="Rectangle 71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s</a:t>
                </a:r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parky </a:t>
                </a:r>
                <a:r>
                  <a:rPr lang="en-US" sz="1200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jr.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Sp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57" name="Group 56"/>
            <p:cNvGrpSpPr/>
            <p:nvPr/>
          </p:nvGrpSpPr>
          <p:grpSpPr>
            <a:xfrm>
              <a:off x="89999" y="2880000"/>
              <a:ext cx="2340000" cy="360000"/>
              <a:chOff x="90000" y="720000"/>
              <a:chExt cx="2340000" cy="540000"/>
            </a:xfrm>
          </p:grpSpPr>
          <p:sp>
            <p:nvSpPr>
              <p:cNvPr id="70" name="Rectangle 69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kaimana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Ka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58" name="Group 57"/>
            <p:cNvGrpSpPr/>
            <p:nvPr/>
          </p:nvGrpSpPr>
          <p:grpSpPr>
            <a:xfrm>
              <a:off x="90000" y="3420000"/>
              <a:ext cx="2340000" cy="360000"/>
              <a:chOff x="90000" y="720000"/>
              <a:chExt cx="2340000" cy="540000"/>
            </a:xfrm>
          </p:grpSpPr>
          <p:sp>
            <p:nvSpPr>
              <p:cNvPr id="68" name="Rectangle 67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opportunity</a:t>
                </a:r>
                <a:endParaRPr lang="en-US" sz="12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rgbClr val="14D3B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Op</a:t>
                </a:r>
                <a:endParaRPr lang="en-US" sz="800" b="1" dirty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59" name="Group 58"/>
            <p:cNvGrpSpPr/>
            <p:nvPr/>
          </p:nvGrpSpPr>
          <p:grpSpPr>
            <a:xfrm>
              <a:off x="89999" y="3960000"/>
              <a:ext cx="2340000" cy="360000"/>
              <a:chOff x="90000" y="720000"/>
              <a:chExt cx="2340000" cy="540000"/>
            </a:xfrm>
          </p:grpSpPr>
          <p:sp>
            <p:nvSpPr>
              <p:cNvPr id="66" name="Rectangle 65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moledcule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Mo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60" name="Group 59"/>
            <p:cNvGrpSpPr/>
            <p:nvPr/>
          </p:nvGrpSpPr>
          <p:grpSpPr>
            <a:xfrm>
              <a:off x="90000" y="4500000"/>
              <a:ext cx="2340000" cy="360000"/>
              <a:chOff x="90000" y="720000"/>
              <a:chExt cx="2340000" cy="540000"/>
            </a:xfrm>
          </p:grpSpPr>
          <p:sp>
            <p:nvSpPr>
              <p:cNvPr id="64" name="Rectangle 63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demo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De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61" name="Group 60"/>
            <p:cNvGrpSpPr/>
            <p:nvPr/>
          </p:nvGrpSpPr>
          <p:grpSpPr>
            <a:xfrm>
              <a:off x="89999" y="5040000"/>
              <a:ext cx="2340000" cy="360000"/>
              <a:chOff x="90000" y="720000"/>
              <a:chExt cx="2340000" cy="540000"/>
            </a:xfrm>
          </p:grpSpPr>
          <p:sp>
            <p:nvSpPr>
              <p:cNvPr id="62" name="Rectangle 61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compiler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Co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65608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/>
          <p:cNvSpPr/>
          <p:nvPr/>
        </p:nvSpPr>
        <p:spPr>
          <a:xfrm>
            <a:off x="8596800" y="0"/>
            <a:ext cx="3600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2880000" y="896400"/>
            <a:ext cx="8971200" cy="560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/>
          <a:lstStyle/>
          <a:p>
            <a:r>
              <a:rPr lang="en-US" sz="3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opportunity</a:t>
            </a:r>
            <a:endParaRPr lang="en-US" sz="3200" dirty="0">
              <a:solidFill>
                <a:schemeClr val="tx1">
                  <a:lumMod val="50000"/>
                  <a:lumOff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  <a:p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the 7 layer </a:t>
            </a:r>
            <a:r>
              <a:rPr lang="en-US" sz="1400" i="1" strike="sngStrike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bean dip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  </a:t>
            </a:r>
            <a:r>
              <a:rPr 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mean stack</a:t>
            </a:r>
          </a:p>
          <a:p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2520000" y="-7200"/>
            <a:ext cx="9691200" cy="543600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5593" y="2244816"/>
            <a:ext cx="531648" cy="425318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689135" y="2828675"/>
            <a:ext cx="1337226" cy="35432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25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mongo</a:t>
            </a:r>
          </a:p>
          <a:p>
            <a:endParaRPr lang="en-US" sz="1725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r>
              <a:rPr lang="en-US" sz="1725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express</a:t>
            </a:r>
          </a:p>
          <a:p>
            <a:endParaRPr lang="en-US" sz="1725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r>
              <a:rPr lang="en-US" sz="1725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angular</a:t>
            </a:r>
          </a:p>
          <a:p>
            <a:endParaRPr lang="en-US" sz="1725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r>
              <a:rPr lang="en-US" sz="1725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node</a:t>
            </a:r>
          </a:p>
          <a:p>
            <a:endParaRPr lang="en-US" sz="1725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r>
              <a:rPr lang="en-US" sz="1725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avrgirl</a:t>
            </a:r>
            <a:endParaRPr lang="en-US" sz="1725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sz="1725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r>
              <a:rPr lang="en-US" sz="1725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codebender</a:t>
            </a:r>
            <a:endParaRPr lang="en-US" sz="1725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sz="1725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r>
              <a:rPr lang="en-US" sz="1725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amazon</a:t>
            </a:r>
            <a:endParaRPr lang="en-US" sz="1725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5331826" y="2828675"/>
            <a:ext cx="6519374" cy="35432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25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storage for users, profiles, themes</a:t>
            </a:r>
          </a:p>
          <a:p>
            <a:endParaRPr lang="en-US" sz="1725" i="1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r>
              <a:rPr lang="en-US" sz="1725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web app framework, middleware everything</a:t>
            </a:r>
          </a:p>
          <a:p>
            <a:endParaRPr lang="en-US" sz="1725" i="1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r>
              <a:rPr lang="en-US" sz="1725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well, you know, it’s not </a:t>
            </a:r>
            <a:r>
              <a:rPr lang="en-US" sz="1725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MERN</a:t>
            </a:r>
          </a:p>
          <a:p>
            <a:endParaRPr lang="en-US" sz="1725" i="1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r>
              <a:rPr lang="en-US" sz="1725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runtime </a:t>
            </a:r>
            <a:r>
              <a:rPr lang="en-US" sz="1725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ftw</a:t>
            </a:r>
            <a:endParaRPr lang="en-US" sz="1725" i="1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sz="1725" i="1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r>
              <a:rPr lang="en-US" sz="1725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AVR JavaScript helpers</a:t>
            </a:r>
          </a:p>
          <a:p>
            <a:endParaRPr lang="en-US" sz="1725" i="1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r>
              <a:rPr lang="en-US" sz="1725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Compiler as a Service</a:t>
            </a:r>
          </a:p>
          <a:p>
            <a:endParaRPr lang="en-US" sz="1725" i="1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r>
              <a:rPr lang="en-US" sz="1725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Where else you </a:t>
            </a:r>
            <a:r>
              <a:rPr lang="en-US" sz="1725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gonna</a:t>
            </a:r>
            <a:r>
              <a:rPr lang="en-US" sz="1725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 put it</a:t>
            </a:r>
            <a:endParaRPr lang="en-US" sz="1725" i="1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grpSp>
        <p:nvGrpSpPr>
          <p:cNvPr id="45" name="Group 44"/>
          <p:cNvGrpSpPr/>
          <p:nvPr/>
        </p:nvGrpSpPr>
        <p:grpSpPr>
          <a:xfrm>
            <a:off x="0" y="0"/>
            <a:ext cx="2520001" cy="6858000"/>
            <a:chOff x="-1" y="0"/>
            <a:chExt cx="2520001" cy="6858000"/>
          </a:xfrm>
        </p:grpSpPr>
        <p:sp>
          <p:nvSpPr>
            <p:cNvPr id="46" name="Rectangle 45"/>
            <p:cNvSpPr/>
            <p:nvPr/>
          </p:nvSpPr>
          <p:spPr>
            <a:xfrm>
              <a:off x="-1" y="0"/>
              <a:ext cx="2520000" cy="68580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0" y="0"/>
              <a:ext cx="2520000" cy="54000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50" name="Group 49"/>
            <p:cNvGrpSpPr/>
            <p:nvPr/>
          </p:nvGrpSpPr>
          <p:grpSpPr>
            <a:xfrm>
              <a:off x="90000" y="720000"/>
              <a:ext cx="2340000" cy="360000"/>
              <a:chOff x="90000" y="720000"/>
              <a:chExt cx="2340000" cy="540000"/>
            </a:xfrm>
          </p:grpSpPr>
          <p:sp>
            <p:nvSpPr>
              <p:cNvPr id="80" name="Rectangle 79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welcome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We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pic>
          <p:nvPicPr>
            <p:cNvPr id="51" name="Picture 5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70000" y="90000"/>
              <a:ext cx="360000" cy="360000"/>
            </a:xfrm>
            <a:prstGeom prst="rect">
              <a:avLst/>
            </a:prstGeom>
          </p:spPr>
        </p:pic>
        <p:sp>
          <p:nvSpPr>
            <p:cNvPr id="52" name="Rectangle 51"/>
            <p:cNvSpPr/>
            <p:nvPr/>
          </p:nvSpPr>
          <p:spPr>
            <a:xfrm>
              <a:off x="90000" y="90000"/>
              <a:ext cx="2160000" cy="36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dirty="0" err="1" smtClean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rPr>
                <a:t>moledcule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grpSp>
          <p:nvGrpSpPr>
            <p:cNvPr id="53" name="Group 52"/>
            <p:cNvGrpSpPr/>
            <p:nvPr/>
          </p:nvGrpSpPr>
          <p:grpSpPr>
            <a:xfrm>
              <a:off x="90000" y="6390000"/>
              <a:ext cx="2340000" cy="360000"/>
              <a:chOff x="90000" y="720000"/>
              <a:chExt cx="2340000" cy="540000"/>
            </a:xfrm>
          </p:grpSpPr>
          <p:sp>
            <p:nvSpPr>
              <p:cNvPr id="78" name="Rectangle 77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thanks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Ta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54" name="Group 53"/>
            <p:cNvGrpSpPr/>
            <p:nvPr/>
          </p:nvGrpSpPr>
          <p:grpSpPr>
            <a:xfrm>
              <a:off x="90000" y="1260000"/>
              <a:ext cx="2340000" cy="360000"/>
              <a:chOff x="90000" y="720000"/>
              <a:chExt cx="2340000" cy="540000"/>
            </a:xfrm>
          </p:grpSpPr>
          <p:sp>
            <p:nvSpPr>
              <p:cNvPr id="76" name="Rectangle 75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introduction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In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55" name="Group 54"/>
            <p:cNvGrpSpPr/>
            <p:nvPr/>
          </p:nvGrpSpPr>
          <p:grpSpPr>
            <a:xfrm>
              <a:off x="90000" y="1800000"/>
              <a:ext cx="2340000" cy="360000"/>
              <a:chOff x="90000" y="720000"/>
              <a:chExt cx="2340000" cy="540000"/>
            </a:xfrm>
          </p:grpSpPr>
          <p:sp>
            <p:nvSpPr>
              <p:cNvPr id="74" name="Rectangle 73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background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Ba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56" name="Group 55"/>
            <p:cNvGrpSpPr/>
            <p:nvPr/>
          </p:nvGrpSpPr>
          <p:grpSpPr>
            <a:xfrm>
              <a:off x="89999" y="2340000"/>
              <a:ext cx="2340000" cy="360000"/>
              <a:chOff x="90000" y="720000"/>
              <a:chExt cx="2340000" cy="540000"/>
            </a:xfrm>
          </p:grpSpPr>
          <p:sp>
            <p:nvSpPr>
              <p:cNvPr id="72" name="Rectangle 71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s</a:t>
                </a:r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parky </a:t>
                </a:r>
                <a:r>
                  <a:rPr lang="en-US" sz="1200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jr.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Sp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57" name="Group 56"/>
            <p:cNvGrpSpPr/>
            <p:nvPr/>
          </p:nvGrpSpPr>
          <p:grpSpPr>
            <a:xfrm>
              <a:off x="89999" y="2880000"/>
              <a:ext cx="2340000" cy="360000"/>
              <a:chOff x="90000" y="720000"/>
              <a:chExt cx="2340000" cy="540000"/>
            </a:xfrm>
          </p:grpSpPr>
          <p:sp>
            <p:nvSpPr>
              <p:cNvPr id="70" name="Rectangle 69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kaimana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Ka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58" name="Group 57"/>
            <p:cNvGrpSpPr/>
            <p:nvPr/>
          </p:nvGrpSpPr>
          <p:grpSpPr>
            <a:xfrm>
              <a:off x="90000" y="3420000"/>
              <a:ext cx="2340000" cy="360000"/>
              <a:chOff x="90000" y="720000"/>
              <a:chExt cx="2340000" cy="540000"/>
            </a:xfrm>
          </p:grpSpPr>
          <p:sp>
            <p:nvSpPr>
              <p:cNvPr id="68" name="Rectangle 67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opportunity</a:t>
                </a:r>
                <a:endParaRPr lang="en-US" sz="12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rgbClr val="14D3B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Op</a:t>
                </a:r>
                <a:endParaRPr lang="en-US" sz="800" b="1" dirty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59" name="Group 58"/>
            <p:cNvGrpSpPr/>
            <p:nvPr/>
          </p:nvGrpSpPr>
          <p:grpSpPr>
            <a:xfrm>
              <a:off x="89999" y="3960000"/>
              <a:ext cx="2340000" cy="360000"/>
              <a:chOff x="90000" y="720000"/>
              <a:chExt cx="2340000" cy="540000"/>
            </a:xfrm>
          </p:grpSpPr>
          <p:sp>
            <p:nvSpPr>
              <p:cNvPr id="66" name="Rectangle 65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moledcule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Mo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60" name="Group 59"/>
            <p:cNvGrpSpPr/>
            <p:nvPr/>
          </p:nvGrpSpPr>
          <p:grpSpPr>
            <a:xfrm>
              <a:off x="90000" y="4500000"/>
              <a:ext cx="2340000" cy="360000"/>
              <a:chOff x="90000" y="720000"/>
              <a:chExt cx="2340000" cy="540000"/>
            </a:xfrm>
          </p:grpSpPr>
          <p:sp>
            <p:nvSpPr>
              <p:cNvPr id="64" name="Rectangle 63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demo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De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61" name="Group 60"/>
            <p:cNvGrpSpPr/>
            <p:nvPr/>
          </p:nvGrpSpPr>
          <p:grpSpPr>
            <a:xfrm>
              <a:off x="89999" y="5040000"/>
              <a:ext cx="2340000" cy="360000"/>
              <a:chOff x="90000" y="720000"/>
              <a:chExt cx="2340000" cy="540000"/>
            </a:xfrm>
          </p:grpSpPr>
          <p:sp>
            <p:nvSpPr>
              <p:cNvPr id="62" name="Rectangle 61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compiler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Co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30290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/>
          <p:cNvSpPr/>
          <p:nvPr/>
        </p:nvSpPr>
        <p:spPr>
          <a:xfrm>
            <a:off x="8596800" y="0"/>
            <a:ext cx="3600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2880000" y="896400"/>
            <a:ext cx="8971200" cy="560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/>
          <a:lstStyle/>
          <a:p>
            <a:r>
              <a:rPr lang="en-US" sz="3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opportunity</a:t>
            </a:r>
            <a:endParaRPr lang="en-US" sz="3200" dirty="0">
              <a:solidFill>
                <a:schemeClr val="tx1">
                  <a:lumMod val="50000"/>
                  <a:lumOff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  <a:p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the 7 layer </a:t>
            </a:r>
            <a:r>
              <a:rPr lang="en-US" sz="1400" i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bean dip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  </a:t>
            </a: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mean stack</a:t>
            </a:r>
          </a:p>
          <a:p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2520000" y="-7200"/>
            <a:ext cx="9691200" cy="543600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5593" y="2244816"/>
            <a:ext cx="531648" cy="425318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689135" y="2828675"/>
            <a:ext cx="1337226" cy="35432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25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mongo</a:t>
            </a:r>
          </a:p>
          <a:p>
            <a:endParaRPr lang="en-US" sz="1725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r>
              <a:rPr lang="en-US" sz="1725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express</a:t>
            </a:r>
          </a:p>
          <a:p>
            <a:endParaRPr lang="en-US" sz="1725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r>
              <a:rPr lang="en-US" sz="1725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angular</a:t>
            </a:r>
          </a:p>
          <a:p>
            <a:endParaRPr lang="en-US" sz="1725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r>
              <a:rPr lang="en-US" sz="1725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node</a:t>
            </a:r>
          </a:p>
          <a:p>
            <a:endParaRPr lang="en-US" sz="1725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r>
              <a:rPr lang="en-US" sz="1725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avrgirl</a:t>
            </a:r>
            <a:endParaRPr lang="en-US" sz="1725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sz="1725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r>
              <a:rPr lang="en-US" sz="1725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codebender</a:t>
            </a:r>
            <a:endParaRPr lang="en-US" sz="1725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sz="1725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r>
              <a:rPr lang="en-US" sz="1725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amazon</a:t>
            </a:r>
            <a:endParaRPr lang="en-US" sz="1725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0439" y="1328026"/>
            <a:ext cx="5263948" cy="5263948"/>
          </a:xfrm>
          <a:prstGeom prst="rect">
            <a:avLst/>
          </a:prstGeom>
        </p:spPr>
      </p:pic>
      <p:grpSp>
        <p:nvGrpSpPr>
          <p:cNvPr id="45" name="Group 44"/>
          <p:cNvGrpSpPr/>
          <p:nvPr/>
        </p:nvGrpSpPr>
        <p:grpSpPr>
          <a:xfrm>
            <a:off x="0" y="0"/>
            <a:ext cx="2520001" cy="6858000"/>
            <a:chOff x="-1" y="0"/>
            <a:chExt cx="2520001" cy="6858000"/>
          </a:xfrm>
        </p:grpSpPr>
        <p:sp>
          <p:nvSpPr>
            <p:cNvPr id="46" name="Rectangle 45"/>
            <p:cNvSpPr/>
            <p:nvPr/>
          </p:nvSpPr>
          <p:spPr>
            <a:xfrm>
              <a:off x="-1" y="0"/>
              <a:ext cx="2520000" cy="68580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0" y="0"/>
              <a:ext cx="2520000" cy="54000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50" name="Group 49"/>
            <p:cNvGrpSpPr/>
            <p:nvPr/>
          </p:nvGrpSpPr>
          <p:grpSpPr>
            <a:xfrm>
              <a:off x="90000" y="720000"/>
              <a:ext cx="2340000" cy="360000"/>
              <a:chOff x="90000" y="720000"/>
              <a:chExt cx="2340000" cy="540000"/>
            </a:xfrm>
          </p:grpSpPr>
          <p:sp>
            <p:nvSpPr>
              <p:cNvPr id="80" name="Rectangle 79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welcome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We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pic>
          <p:nvPicPr>
            <p:cNvPr id="51" name="Picture 5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70000" y="90000"/>
              <a:ext cx="360000" cy="360000"/>
            </a:xfrm>
            <a:prstGeom prst="rect">
              <a:avLst/>
            </a:prstGeom>
          </p:spPr>
        </p:pic>
        <p:sp>
          <p:nvSpPr>
            <p:cNvPr id="52" name="Rectangle 51"/>
            <p:cNvSpPr/>
            <p:nvPr/>
          </p:nvSpPr>
          <p:spPr>
            <a:xfrm>
              <a:off x="90000" y="90000"/>
              <a:ext cx="2160000" cy="36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dirty="0" err="1" smtClean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rPr>
                <a:t>moledcule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grpSp>
          <p:nvGrpSpPr>
            <p:cNvPr id="53" name="Group 52"/>
            <p:cNvGrpSpPr/>
            <p:nvPr/>
          </p:nvGrpSpPr>
          <p:grpSpPr>
            <a:xfrm>
              <a:off x="90000" y="6390000"/>
              <a:ext cx="2340000" cy="360000"/>
              <a:chOff x="90000" y="720000"/>
              <a:chExt cx="2340000" cy="540000"/>
            </a:xfrm>
          </p:grpSpPr>
          <p:sp>
            <p:nvSpPr>
              <p:cNvPr id="78" name="Rectangle 77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thanks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Ta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54" name="Group 53"/>
            <p:cNvGrpSpPr/>
            <p:nvPr/>
          </p:nvGrpSpPr>
          <p:grpSpPr>
            <a:xfrm>
              <a:off x="90000" y="1260000"/>
              <a:ext cx="2340000" cy="360000"/>
              <a:chOff x="90000" y="720000"/>
              <a:chExt cx="2340000" cy="540000"/>
            </a:xfrm>
          </p:grpSpPr>
          <p:sp>
            <p:nvSpPr>
              <p:cNvPr id="76" name="Rectangle 75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introduction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In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55" name="Group 54"/>
            <p:cNvGrpSpPr/>
            <p:nvPr/>
          </p:nvGrpSpPr>
          <p:grpSpPr>
            <a:xfrm>
              <a:off x="90000" y="1800000"/>
              <a:ext cx="2340000" cy="360000"/>
              <a:chOff x="90000" y="720000"/>
              <a:chExt cx="2340000" cy="540000"/>
            </a:xfrm>
          </p:grpSpPr>
          <p:sp>
            <p:nvSpPr>
              <p:cNvPr id="74" name="Rectangle 73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background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Ba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56" name="Group 55"/>
            <p:cNvGrpSpPr/>
            <p:nvPr/>
          </p:nvGrpSpPr>
          <p:grpSpPr>
            <a:xfrm>
              <a:off x="89999" y="2340000"/>
              <a:ext cx="2340000" cy="360000"/>
              <a:chOff x="90000" y="720000"/>
              <a:chExt cx="2340000" cy="540000"/>
            </a:xfrm>
          </p:grpSpPr>
          <p:sp>
            <p:nvSpPr>
              <p:cNvPr id="72" name="Rectangle 71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s</a:t>
                </a:r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parky </a:t>
                </a:r>
                <a:r>
                  <a:rPr lang="en-US" sz="1200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jr.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Sp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57" name="Group 56"/>
            <p:cNvGrpSpPr/>
            <p:nvPr/>
          </p:nvGrpSpPr>
          <p:grpSpPr>
            <a:xfrm>
              <a:off x="89999" y="2880000"/>
              <a:ext cx="2340000" cy="360000"/>
              <a:chOff x="90000" y="720000"/>
              <a:chExt cx="2340000" cy="540000"/>
            </a:xfrm>
          </p:grpSpPr>
          <p:sp>
            <p:nvSpPr>
              <p:cNvPr id="70" name="Rectangle 69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kaimana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Ka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58" name="Group 57"/>
            <p:cNvGrpSpPr/>
            <p:nvPr/>
          </p:nvGrpSpPr>
          <p:grpSpPr>
            <a:xfrm>
              <a:off x="90000" y="3420000"/>
              <a:ext cx="2340000" cy="360000"/>
              <a:chOff x="90000" y="720000"/>
              <a:chExt cx="2340000" cy="540000"/>
            </a:xfrm>
          </p:grpSpPr>
          <p:sp>
            <p:nvSpPr>
              <p:cNvPr id="68" name="Rectangle 67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opportunity</a:t>
                </a:r>
                <a:endParaRPr lang="en-US" sz="12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rgbClr val="14D3B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Op</a:t>
                </a:r>
                <a:endParaRPr lang="en-US" sz="800" b="1" dirty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59" name="Group 58"/>
            <p:cNvGrpSpPr/>
            <p:nvPr/>
          </p:nvGrpSpPr>
          <p:grpSpPr>
            <a:xfrm>
              <a:off x="89999" y="3960000"/>
              <a:ext cx="2340000" cy="360000"/>
              <a:chOff x="90000" y="720000"/>
              <a:chExt cx="2340000" cy="540000"/>
            </a:xfrm>
          </p:grpSpPr>
          <p:sp>
            <p:nvSpPr>
              <p:cNvPr id="66" name="Rectangle 65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moledcule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Mo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60" name="Group 59"/>
            <p:cNvGrpSpPr/>
            <p:nvPr/>
          </p:nvGrpSpPr>
          <p:grpSpPr>
            <a:xfrm>
              <a:off x="90000" y="4500000"/>
              <a:ext cx="2340000" cy="360000"/>
              <a:chOff x="90000" y="720000"/>
              <a:chExt cx="2340000" cy="540000"/>
            </a:xfrm>
          </p:grpSpPr>
          <p:sp>
            <p:nvSpPr>
              <p:cNvPr id="64" name="Rectangle 63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demo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De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61" name="Group 60"/>
            <p:cNvGrpSpPr/>
            <p:nvPr/>
          </p:nvGrpSpPr>
          <p:grpSpPr>
            <a:xfrm>
              <a:off x="89999" y="5040000"/>
              <a:ext cx="2340000" cy="360000"/>
              <a:chOff x="90000" y="720000"/>
              <a:chExt cx="2340000" cy="540000"/>
            </a:xfrm>
          </p:grpSpPr>
          <p:sp>
            <p:nvSpPr>
              <p:cNvPr id="62" name="Rectangle 61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compiler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Co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12308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/>
          <p:cNvSpPr/>
          <p:nvPr/>
        </p:nvSpPr>
        <p:spPr>
          <a:xfrm>
            <a:off x="8596800" y="0"/>
            <a:ext cx="3600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2880000" y="896400"/>
            <a:ext cx="8971200" cy="560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/>
          <a:lstStyle/>
          <a:p>
            <a:r>
              <a:rPr lang="en-US" sz="3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opportunity</a:t>
            </a:r>
            <a:endParaRPr lang="en-US" sz="3200" dirty="0">
              <a:solidFill>
                <a:schemeClr val="tx1">
                  <a:lumMod val="50000"/>
                  <a:lumOff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  <a:p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the 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6 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layer </a:t>
            </a:r>
            <a:r>
              <a:rPr lang="en-US" sz="1400" i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bean dip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  </a:t>
            </a: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mean stack</a:t>
            </a:r>
          </a:p>
          <a:p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2520000" y="-7200"/>
            <a:ext cx="9691200" cy="543600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689135" y="2828675"/>
            <a:ext cx="1337226" cy="35432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25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mongo</a:t>
            </a:r>
          </a:p>
          <a:p>
            <a:endParaRPr lang="en-US" sz="1725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r>
              <a:rPr lang="en-US" sz="1725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express</a:t>
            </a:r>
          </a:p>
          <a:p>
            <a:endParaRPr lang="en-US" sz="1725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r>
              <a:rPr lang="en-US" sz="1725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angular</a:t>
            </a:r>
          </a:p>
          <a:p>
            <a:endParaRPr lang="en-US" sz="1725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r>
              <a:rPr lang="en-US" sz="1725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node</a:t>
            </a:r>
          </a:p>
          <a:p>
            <a:endParaRPr lang="en-US" sz="1725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r>
              <a:rPr lang="en-US" sz="1725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avrgirl</a:t>
            </a:r>
            <a:endParaRPr lang="en-US" sz="1725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sz="1725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r>
              <a:rPr lang="en-US" sz="1725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codebender</a:t>
            </a:r>
            <a:endParaRPr lang="en-US" sz="1725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sz="1725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r>
              <a:rPr lang="en-US" sz="1725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amazon</a:t>
            </a:r>
            <a:endParaRPr lang="en-US" sz="1725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0439" y="1328026"/>
            <a:ext cx="5263948" cy="5263948"/>
          </a:xfrm>
          <a:prstGeom prst="rect">
            <a:avLst/>
          </a:prstGeom>
        </p:spPr>
      </p:pic>
      <p:grpSp>
        <p:nvGrpSpPr>
          <p:cNvPr id="45" name="Group 44"/>
          <p:cNvGrpSpPr/>
          <p:nvPr/>
        </p:nvGrpSpPr>
        <p:grpSpPr>
          <a:xfrm>
            <a:off x="0" y="0"/>
            <a:ext cx="2520001" cy="6858000"/>
            <a:chOff x="-1" y="0"/>
            <a:chExt cx="2520001" cy="6858000"/>
          </a:xfrm>
        </p:grpSpPr>
        <p:sp>
          <p:nvSpPr>
            <p:cNvPr id="46" name="Rectangle 45"/>
            <p:cNvSpPr/>
            <p:nvPr/>
          </p:nvSpPr>
          <p:spPr>
            <a:xfrm>
              <a:off x="-1" y="0"/>
              <a:ext cx="2520000" cy="68580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0" y="0"/>
              <a:ext cx="2520000" cy="54000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50" name="Group 49"/>
            <p:cNvGrpSpPr/>
            <p:nvPr/>
          </p:nvGrpSpPr>
          <p:grpSpPr>
            <a:xfrm>
              <a:off x="90000" y="720000"/>
              <a:ext cx="2340000" cy="360000"/>
              <a:chOff x="90000" y="720000"/>
              <a:chExt cx="2340000" cy="540000"/>
            </a:xfrm>
          </p:grpSpPr>
          <p:sp>
            <p:nvSpPr>
              <p:cNvPr id="80" name="Rectangle 79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welcome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We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pic>
          <p:nvPicPr>
            <p:cNvPr id="51" name="Picture 5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70000" y="90000"/>
              <a:ext cx="360000" cy="360000"/>
            </a:xfrm>
            <a:prstGeom prst="rect">
              <a:avLst/>
            </a:prstGeom>
          </p:spPr>
        </p:pic>
        <p:sp>
          <p:nvSpPr>
            <p:cNvPr id="52" name="Rectangle 51"/>
            <p:cNvSpPr/>
            <p:nvPr/>
          </p:nvSpPr>
          <p:spPr>
            <a:xfrm>
              <a:off x="90000" y="90000"/>
              <a:ext cx="2160000" cy="36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dirty="0" err="1" smtClean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rPr>
                <a:t>moledcule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grpSp>
          <p:nvGrpSpPr>
            <p:cNvPr id="53" name="Group 52"/>
            <p:cNvGrpSpPr/>
            <p:nvPr/>
          </p:nvGrpSpPr>
          <p:grpSpPr>
            <a:xfrm>
              <a:off x="90000" y="6390000"/>
              <a:ext cx="2340000" cy="360000"/>
              <a:chOff x="90000" y="720000"/>
              <a:chExt cx="2340000" cy="540000"/>
            </a:xfrm>
          </p:grpSpPr>
          <p:sp>
            <p:nvSpPr>
              <p:cNvPr id="78" name="Rectangle 77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thanks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Ta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54" name="Group 53"/>
            <p:cNvGrpSpPr/>
            <p:nvPr/>
          </p:nvGrpSpPr>
          <p:grpSpPr>
            <a:xfrm>
              <a:off x="90000" y="1260000"/>
              <a:ext cx="2340000" cy="360000"/>
              <a:chOff x="90000" y="720000"/>
              <a:chExt cx="2340000" cy="540000"/>
            </a:xfrm>
          </p:grpSpPr>
          <p:sp>
            <p:nvSpPr>
              <p:cNvPr id="76" name="Rectangle 75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introduction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In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55" name="Group 54"/>
            <p:cNvGrpSpPr/>
            <p:nvPr/>
          </p:nvGrpSpPr>
          <p:grpSpPr>
            <a:xfrm>
              <a:off x="90000" y="1800000"/>
              <a:ext cx="2340000" cy="360000"/>
              <a:chOff x="90000" y="720000"/>
              <a:chExt cx="2340000" cy="540000"/>
            </a:xfrm>
          </p:grpSpPr>
          <p:sp>
            <p:nvSpPr>
              <p:cNvPr id="74" name="Rectangle 73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background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Ba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56" name="Group 55"/>
            <p:cNvGrpSpPr/>
            <p:nvPr/>
          </p:nvGrpSpPr>
          <p:grpSpPr>
            <a:xfrm>
              <a:off x="89999" y="2340000"/>
              <a:ext cx="2340000" cy="360000"/>
              <a:chOff x="90000" y="720000"/>
              <a:chExt cx="2340000" cy="540000"/>
            </a:xfrm>
          </p:grpSpPr>
          <p:sp>
            <p:nvSpPr>
              <p:cNvPr id="72" name="Rectangle 71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s</a:t>
                </a:r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parky </a:t>
                </a:r>
                <a:r>
                  <a:rPr lang="en-US" sz="1200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jr.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Sp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57" name="Group 56"/>
            <p:cNvGrpSpPr/>
            <p:nvPr/>
          </p:nvGrpSpPr>
          <p:grpSpPr>
            <a:xfrm>
              <a:off x="89999" y="2880000"/>
              <a:ext cx="2340000" cy="360000"/>
              <a:chOff x="90000" y="720000"/>
              <a:chExt cx="2340000" cy="540000"/>
            </a:xfrm>
          </p:grpSpPr>
          <p:sp>
            <p:nvSpPr>
              <p:cNvPr id="70" name="Rectangle 69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kaimana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Ka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58" name="Group 57"/>
            <p:cNvGrpSpPr/>
            <p:nvPr/>
          </p:nvGrpSpPr>
          <p:grpSpPr>
            <a:xfrm>
              <a:off x="90000" y="3420000"/>
              <a:ext cx="2340000" cy="360000"/>
              <a:chOff x="90000" y="720000"/>
              <a:chExt cx="2340000" cy="540000"/>
            </a:xfrm>
          </p:grpSpPr>
          <p:sp>
            <p:nvSpPr>
              <p:cNvPr id="68" name="Rectangle 67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opportunity</a:t>
                </a:r>
                <a:endParaRPr lang="en-US" sz="12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rgbClr val="14D3B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Op</a:t>
                </a:r>
                <a:endParaRPr lang="en-US" sz="800" b="1" dirty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59" name="Group 58"/>
            <p:cNvGrpSpPr/>
            <p:nvPr/>
          </p:nvGrpSpPr>
          <p:grpSpPr>
            <a:xfrm>
              <a:off x="89999" y="3960000"/>
              <a:ext cx="2340000" cy="360000"/>
              <a:chOff x="90000" y="720000"/>
              <a:chExt cx="2340000" cy="540000"/>
            </a:xfrm>
          </p:grpSpPr>
          <p:sp>
            <p:nvSpPr>
              <p:cNvPr id="66" name="Rectangle 65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moledcule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Mo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60" name="Group 59"/>
            <p:cNvGrpSpPr/>
            <p:nvPr/>
          </p:nvGrpSpPr>
          <p:grpSpPr>
            <a:xfrm>
              <a:off x="90000" y="4500000"/>
              <a:ext cx="2340000" cy="360000"/>
              <a:chOff x="90000" y="720000"/>
              <a:chExt cx="2340000" cy="540000"/>
            </a:xfrm>
          </p:grpSpPr>
          <p:sp>
            <p:nvSpPr>
              <p:cNvPr id="64" name="Rectangle 63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demo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De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61" name="Group 60"/>
            <p:cNvGrpSpPr/>
            <p:nvPr/>
          </p:nvGrpSpPr>
          <p:grpSpPr>
            <a:xfrm>
              <a:off x="89999" y="5040000"/>
              <a:ext cx="2340000" cy="360000"/>
              <a:chOff x="90000" y="720000"/>
              <a:chExt cx="2340000" cy="540000"/>
            </a:xfrm>
          </p:grpSpPr>
          <p:sp>
            <p:nvSpPr>
              <p:cNvPr id="62" name="Rectangle 61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compiler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Co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</p:grpSp>
      <p:pic>
        <p:nvPicPr>
          <p:cNvPr id="82" name="Picture 8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5593" y="2244816"/>
            <a:ext cx="2126592" cy="4253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37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/>
          <p:cNvSpPr/>
          <p:nvPr/>
        </p:nvSpPr>
        <p:spPr>
          <a:xfrm>
            <a:off x="8596800" y="0"/>
            <a:ext cx="3600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2880000" y="896400"/>
            <a:ext cx="8971200" cy="560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/>
          <a:lstStyle/>
          <a:p>
            <a:r>
              <a:rPr lang="en-US" sz="3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opportunity</a:t>
            </a:r>
            <a:endParaRPr lang="en-US" sz="3200" dirty="0">
              <a:solidFill>
                <a:schemeClr val="tx1">
                  <a:lumMod val="50000"/>
                  <a:lumOff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  <a:p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the 6 layer mean stack</a:t>
            </a:r>
          </a:p>
          <a:p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2520000" y="-7200"/>
            <a:ext cx="9691200" cy="543600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689135" y="2828675"/>
            <a:ext cx="1337226" cy="35432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25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mongo</a:t>
            </a:r>
          </a:p>
          <a:p>
            <a:endParaRPr lang="en-US" sz="1725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r>
              <a:rPr lang="en-US" sz="1725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express</a:t>
            </a:r>
          </a:p>
          <a:p>
            <a:endParaRPr lang="en-US" sz="1725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r>
              <a:rPr lang="en-US" sz="1725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angular</a:t>
            </a:r>
          </a:p>
          <a:p>
            <a:endParaRPr lang="en-US" sz="1725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r>
              <a:rPr lang="en-US" sz="1725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node</a:t>
            </a:r>
          </a:p>
          <a:p>
            <a:endParaRPr lang="en-US" sz="1725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r>
              <a:rPr lang="en-US" sz="1725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avrgirl</a:t>
            </a:r>
            <a:endParaRPr lang="en-US" sz="1725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sz="1725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r>
              <a:rPr lang="en-US" sz="1725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codebender</a:t>
            </a:r>
            <a:endParaRPr lang="en-US" sz="1725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sz="1725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r>
              <a:rPr lang="en-US" sz="1725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amazon</a:t>
            </a:r>
            <a:endParaRPr lang="en-US" sz="1725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0439" y="1328026"/>
            <a:ext cx="5263948" cy="5263948"/>
          </a:xfrm>
          <a:prstGeom prst="rect">
            <a:avLst/>
          </a:prstGeom>
        </p:spPr>
      </p:pic>
      <p:grpSp>
        <p:nvGrpSpPr>
          <p:cNvPr id="45" name="Group 44"/>
          <p:cNvGrpSpPr/>
          <p:nvPr/>
        </p:nvGrpSpPr>
        <p:grpSpPr>
          <a:xfrm>
            <a:off x="0" y="0"/>
            <a:ext cx="2520001" cy="6858000"/>
            <a:chOff x="-1" y="0"/>
            <a:chExt cx="2520001" cy="6858000"/>
          </a:xfrm>
        </p:grpSpPr>
        <p:sp>
          <p:nvSpPr>
            <p:cNvPr id="46" name="Rectangle 45"/>
            <p:cNvSpPr/>
            <p:nvPr/>
          </p:nvSpPr>
          <p:spPr>
            <a:xfrm>
              <a:off x="-1" y="0"/>
              <a:ext cx="2520000" cy="68580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0" y="0"/>
              <a:ext cx="2520000" cy="54000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50" name="Group 49"/>
            <p:cNvGrpSpPr/>
            <p:nvPr/>
          </p:nvGrpSpPr>
          <p:grpSpPr>
            <a:xfrm>
              <a:off x="90000" y="720000"/>
              <a:ext cx="2340000" cy="360000"/>
              <a:chOff x="90000" y="720000"/>
              <a:chExt cx="2340000" cy="540000"/>
            </a:xfrm>
          </p:grpSpPr>
          <p:sp>
            <p:nvSpPr>
              <p:cNvPr id="80" name="Rectangle 79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welcome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We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pic>
          <p:nvPicPr>
            <p:cNvPr id="51" name="Picture 5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70000" y="90000"/>
              <a:ext cx="360000" cy="360000"/>
            </a:xfrm>
            <a:prstGeom prst="rect">
              <a:avLst/>
            </a:prstGeom>
          </p:spPr>
        </p:pic>
        <p:sp>
          <p:nvSpPr>
            <p:cNvPr id="52" name="Rectangle 51"/>
            <p:cNvSpPr/>
            <p:nvPr/>
          </p:nvSpPr>
          <p:spPr>
            <a:xfrm>
              <a:off x="90000" y="90000"/>
              <a:ext cx="2160000" cy="36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dirty="0" err="1" smtClean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rPr>
                <a:t>moledcule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grpSp>
          <p:nvGrpSpPr>
            <p:cNvPr id="53" name="Group 52"/>
            <p:cNvGrpSpPr/>
            <p:nvPr/>
          </p:nvGrpSpPr>
          <p:grpSpPr>
            <a:xfrm>
              <a:off x="90000" y="6390000"/>
              <a:ext cx="2340000" cy="360000"/>
              <a:chOff x="90000" y="720000"/>
              <a:chExt cx="2340000" cy="540000"/>
            </a:xfrm>
          </p:grpSpPr>
          <p:sp>
            <p:nvSpPr>
              <p:cNvPr id="78" name="Rectangle 77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thanks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Ta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54" name="Group 53"/>
            <p:cNvGrpSpPr/>
            <p:nvPr/>
          </p:nvGrpSpPr>
          <p:grpSpPr>
            <a:xfrm>
              <a:off x="90000" y="1260000"/>
              <a:ext cx="2340000" cy="360000"/>
              <a:chOff x="90000" y="720000"/>
              <a:chExt cx="2340000" cy="540000"/>
            </a:xfrm>
          </p:grpSpPr>
          <p:sp>
            <p:nvSpPr>
              <p:cNvPr id="76" name="Rectangle 75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introduction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In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55" name="Group 54"/>
            <p:cNvGrpSpPr/>
            <p:nvPr/>
          </p:nvGrpSpPr>
          <p:grpSpPr>
            <a:xfrm>
              <a:off x="90000" y="1800000"/>
              <a:ext cx="2340000" cy="360000"/>
              <a:chOff x="90000" y="720000"/>
              <a:chExt cx="2340000" cy="540000"/>
            </a:xfrm>
          </p:grpSpPr>
          <p:sp>
            <p:nvSpPr>
              <p:cNvPr id="74" name="Rectangle 73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background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Ba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56" name="Group 55"/>
            <p:cNvGrpSpPr/>
            <p:nvPr/>
          </p:nvGrpSpPr>
          <p:grpSpPr>
            <a:xfrm>
              <a:off x="89999" y="2340000"/>
              <a:ext cx="2340000" cy="360000"/>
              <a:chOff x="90000" y="720000"/>
              <a:chExt cx="2340000" cy="540000"/>
            </a:xfrm>
          </p:grpSpPr>
          <p:sp>
            <p:nvSpPr>
              <p:cNvPr id="72" name="Rectangle 71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s</a:t>
                </a:r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parky </a:t>
                </a:r>
                <a:r>
                  <a:rPr lang="en-US" sz="1200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jr.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Sp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57" name="Group 56"/>
            <p:cNvGrpSpPr/>
            <p:nvPr/>
          </p:nvGrpSpPr>
          <p:grpSpPr>
            <a:xfrm>
              <a:off x="89999" y="2880000"/>
              <a:ext cx="2340000" cy="360000"/>
              <a:chOff x="90000" y="720000"/>
              <a:chExt cx="2340000" cy="540000"/>
            </a:xfrm>
          </p:grpSpPr>
          <p:sp>
            <p:nvSpPr>
              <p:cNvPr id="70" name="Rectangle 69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kaimana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Ka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58" name="Group 57"/>
            <p:cNvGrpSpPr/>
            <p:nvPr/>
          </p:nvGrpSpPr>
          <p:grpSpPr>
            <a:xfrm>
              <a:off x="90000" y="3420000"/>
              <a:ext cx="2340000" cy="360000"/>
              <a:chOff x="90000" y="720000"/>
              <a:chExt cx="2340000" cy="540000"/>
            </a:xfrm>
          </p:grpSpPr>
          <p:sp>
            <p:nvSpPr>
              <p:cNvPr id="68" name="Rectangle 67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opportunity</a:t>
                </a:r>
                <a:endParaRPr lang="en-US" sz="12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rgbClr val="14D3B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Op</a:t>
                </a:r>
                <a:endParaRPr lang="en-US" sz="800" b="1" dirty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59" name="Group 58"/>
            <p:cNvGrpSpPr/>
            <p:nvPr/>
          </p:nvGrpSpPr>
          <p:grpSpPr>
            <a:xfrm>
              <a:off x="89999" y="3960000"/>
              <a:ext cx="2340000" cy="360000"/>
              <a:chOff x="90000" y="720000"/>
              <a:chExt cx="2340000" cy="540000"/>
            </a:xfrm>
          </p:grpSpPr>
          <p:sp>
            <p:nvSpPr>
              <p:cNvPr id="66" name="Rectangle 65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moledcule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Mo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60" name="Group 59"/>
            <p:cNvGrpSpPr/>
            <p:nvPr/>
          </p:nvGrpSpPr>
          <p:grpSpPr>
            <a:xfrm>
              <a:off x="90000" y="4500000"/>
              <a:ext cx="2340000" cy="360000"/>
              <a:chOff x="90000" y="720000"/>
              <a:chExt cx="2340000" cy="540000"/>
            </a:xfrm>
          </p:grpSpPr>
          <p:sp>
            <p:nvSpPr>
              <p:cNvPr id="64" name="Rectangle 63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demo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De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61" name="Group 60"/>
            <p:cNvGrpSpPr/>
            <p:nvPr/>
          </p:nvGrpSpPr>
          <p:grpSpPr>
            <a:xfrm>
              <a:off x="89999" y="5040000"/>
              <a:ext cx="2340000" cy="360000"/>
              <a:chOff x="90000" y="720000"/>
              <a:chExt cx="2340000" cy="540000"/>
            </a:xfrm>
          </p:grpSpPr>
          <p:sp>
            <p:nvSpPr>
              <p:cNvPr id="62" name="Rectangle 61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compiler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Co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</p:grpSp>
      <p:pic>
        <p:nvPicPr>
          <p:cNvPr id="82" name="Picture 8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5593" y="2244816"/>
            <a:ext cx="2126592" cy="4253184"/>
          </a:xfrm>
          <a:prstGeom prst="rect">
            <a:avLst/>
          </a:prstGeom>
        </p:spPr>
      </p:pic>
      <p:sp>
        <p:nvSpPr>
          <p:cNvPr id="84" name="TextBox 83"/>
          <p:cNvSpPr txBox="1"/>
          <p:nvPr/>
        </p:nvSpPr>
        <p:spPr>
          <a:xfrm>
            <a:off x="5331826" y="2828675"/>
            <a:ext cx="6519374" cy="3012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725" i="1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sz="1725" i="1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sz="1725" i="1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sz="1725" i="1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sz="1725" i="1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sz="1725" i="1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sz="1725" i="1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sz="1725" i="1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sz="1725" i="1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sz="1725" i="1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r>
              <a:rPr lang="en-US" sz="1725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whatever, I’ll build my own</a:t>
            </a:r>
          </a:p>
        </p:txBody>
      </p:sp>
    </p:spTree>
    <p:extLst>
      <p:ext uri="{BB962C8B-B14F-4D97-AF65-F5344CB8AC3E}">
        <p14:creationId xmlns:p14="http://schemas.microsoft.com/office/powerpoint/2010/main" val="1786873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0" y="0"/>
            <a:ext cx="12198024" cy="6858000"/>
            <a:chOff x="0" y="0"/>
            <a:chExt cx="12198024" cy="685800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8024" cy="685800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1440000" y="5245200"/>
              <a:ext cx="6244082" cy="8925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 err="1">
                  <a:solidFill>
                    <a:schemeClr val="bg1"/>
                  </a:solidFill>
                  <a:latin typeface="Helvetica Neue Thin" charset="0"/>
                  <a:ea typeface="Helvetica Neue Thin" charset="0"/>
                  <a:cs typeface="Helvetica Neue Thin" charset="0"/>
                </a:rPr>
                <a:t>m</a:t>
              </a:r>
              <a:r>
                <a:rPr lang="en-US" sz="3600" dirty="0" err="1" smtClean="0">
                  <a:solidFill>
                    <a:schemeClr val="bg1"/>
                  </a:solidFill>
                  <a:latin typeface="Helvetica Neue Thin" charset="0"/>
                  <a:ea typeface="Helvetica Neue Thin" charset="0"/>
                  <a:cs typeface="Helvetica Neue Thin" charset="0"/>
                </a:rPr>
                <a:t>oledcule</a:t>
              </a:r>
              <a:endParaRPr lang="en-US" sz="3600" dirty="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endParaRPr>
            </a:p>
            <a:p>
              <a:r>
                <a:rPr lang="en-US" sz="1600" dirty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rPr>
                <a:t>your future friendly community based programmable led controller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68928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50">
        <p:fade/>
      </p:transition>
    </mc:Choice>
    <mc:Fallback xmlns="">
      <p:transition spd="med" advClick="0" advTm="25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0" y="0"/>
            <a:ext cx="2520001" cy="6858000"/>
            <a:chOff x="-1" y="0"/>
            <a:chExt cx="2520001" cy="6858000"/>
          </a:xfrm>
        </p:grpSpPr>
        <p:sp>
          <p:nvSpPr>
            <p:cNvPr id="4" name="Rectangle 3"/>
            <p:cNvSpPr/>
            <p:nvPr/>
          </p:nvSpPr>
          <p:spPr>
            <a:xfrm>
              <a:off x="-1" y="0"/>
              <a:ext cx="2520000" cy="68580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0" y="0"/>
              <a:ext cx="2520000" cy="54000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90000" y="720000"/>
              <a:ext cx="2340000" cy="360000"/>
              <a:chOff x="90000" y="720000"/>
              <a:chExt cx="2340000" cy="540000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welcome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We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70000" y="90000"/>
              <a:ext cx="360000" cy="360000"/>
            </a:xfrm>
            <a:prstGeom prst="rect">
              <a:avLst/>
            </a:prstGeom>
          </p:spPr>
        </p:pic>
        <p:sp>
          <p:nvSpPr>
            <p:cNvPr id="15" name="Rectangle 14"/>
            <p:cNvSpPr/>
            <p:nvPr/>
          </p:nvSpPr>
          <p:spPr>
            <a:xfrm>
              <a:off x="90000" y="90000"/>
              <a:ext cx="2160000" cy="36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dirty="0" err="1" smtClean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rPr>
                <a:t>moledcule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90000" y="6390000"/>
              <a:ext cx="2340000" cy="360000"/>
              <a:chOff x="90000" y="720000"/>
              <a:chExt cx="2340000" cy="540000"/>
            </a:xfrm>
          </p:grpSpPr>
          <p:sp>
            <p:nvSpPr>
              <p:cNvPr id="17" name="Rectangle 16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thanks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Ta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19" name="Group 18"/>
            <p:cNvGrpSpPr/>
            <p:nvPr/>
          </p:nvGrpSpPr>
          <p:grpSpPr>
            <a:xfrm>
              <a:off x="90000" y="1260000"/>
              <a:ext cx="2340000" cy="360000"/>
              <a:chOff x="90000" y="720000"/>
              <a:chExt cx="2340000" cy="540000"/>
            </a:xfrm>
          </p:grpSpPr>
          <p:sp>
            <p:nvSpPr>
              <p:cNvPr id="20" name="Rectangle 19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introduction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In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22" name="Group 21"/>
            <p:cNvGrpSpPr/>
            <p:nvPr/>
          </p:nvGrpSpPr>
          <p:grpSpPr>
            <a:xfrm>
              <a:off x="90000" y="1800000"/>
              <a:ext cx="2340000" cy="360000"/>
              <a:chOff x="90000" y="720000"/>
              <a:chExt cx="2340000" cy="540000"/>
            </a:xfrm>
          </p:grpSpPr>
          <p:sp>
            <p:nvSpPr>
              <p:cNvPr id="23" name="Rectangle 22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background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Ba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25" name="Group 24"/>
            <p:cNvGrpSpPr/>
            <p:nvPr/>
          </p:nvGrpSpPr>
          <p:grpSpPr>
            <a:xfrm>
              <a:off x="89999" y="2340000"/>
              <a:ext cx="2340000" cy="360000"/>
              <a:chOff x="90000" y="720000"/>
              <a:chExt cx="2340000" cy="540000"/>
            </a:xfrm>
          </p:grpSpPr>
          <p:sp>
            <p:nvSpPr>
              <p:cNvPr id="26" name="Rectangle 25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s</a:t>
                </a:r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parky </a:t>
                </a:r>
                <a:r>
                  <a:rPr lang="en-US" sz="1200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jr.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Sp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28" name="Group 27"/>
            <p:cNvGrpSpPr/>
            <p:nvPr/>
          </p:nvGrpSpPr>
          <p:grpSpPr>
            <a:xfrm>
              <a:off x="89999" y="2880000"/>
              <a:ext cx="2340000" cy="360000"/>
              <a:chOff x="90000" y="720000"/>
              <a:chExt cx="2340000" cy="540000"/>
            </a:xfrm>
          </p:grpSpPr>
          <p:sp>
            <p:nvSpPr>
              <p:cNvPr id="29" name="Rectangle 28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kaimana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Ka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31" name="Group 30"/>
            <p:cNvGrpSpPr/>
            <p:nvPr/>
          </p:nvGrpSpPr>
          <p:grpSpPr>
            <a:xfrm>
              <a:off x="90000" y="3420000"/>
              <a:ext cx="2340000" cy="360000"/>
              <a:chOff x="90000" y="720000"/>
              <a:chExt cx="2340000" cy="540000"/>
            </a:xfrm>
          </p:grpSpPr>
          <p:sp>
            <p:nvSpPr>
              <p:cNvPr id="32" name="Rectangle 31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opportunity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Op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34" name="Group 33"/>
            <p:cNvGrpSpPr/>
            <p:nvPr/>
          </p:nvGrpSpPr>
          <p:grpSpPr>
            <a:xfrm>
              <a:off x="89999" y="3960000"/>
              <a:ext cx="2340000" cy="360000"/>
              <a:chOff x="90000" y="720000"/>
              <a:chExt cx="2340000" cy="540000"/>
            </a:xfrm>
          </p:grpSpPr>
          <p:sp>
            <p:nvSpPr>
              <p:cNvPr id="35" name="Rectangle 34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err="1" smtClean="0">
                    <a:solidFill>
                      <a:schemeClr val="bg1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moledcule</a:t>
                </a:r>
                <a:endParaRPr lang="en-US" sz="12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rgbClr val="14D3B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Mo</a:t>
                </a:r>
                <a:endParaRPr lang="en-US" sz="800" b="1" dirty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37" name="Group 36"/>
            <p:cNvGrpSpPr/>
            <p:nvPr/>
          </p:nvGrpSpPr>
          <p:grpSpPr>
            <a:xfrm>
              <a:off x="90000" y="4500000"/>
              <a:ext cx="2340000" cy="360000"/>
              <a:chOff x="90000" y="720000"/>
              <a:chExt cx="2340000" cy="540000"/>
            </a:xfrm>
          </p:grpSpPr>
          <p:sp>
            <p:nvSpPr>
              <p:cNvPr id="38" name="Rectangle 37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demo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De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40" name="Group 39"/>
            <p:cNvGrpSpPr/>
            <p:nvPr/>
          </p:nvGrpSpPr>
          <p:grpSpPr>
            <a:xfrm>
              <a:off x="89999" y="5040000"/>
              <a:ext cx="2340000" cy="360000"/>
              <a:chOff x="90000" y="720000"/>
              <a:chExt cx="2340000" cy="540000"/>
            </a:xfrm>
          </p:grpSpPr>
          <p:sp>
            <p:nvSpPr>
              <p:cNvPr id="41" name="Rectangle 40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compiler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Co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</p:grpSp>
      <p:sp>
        <p:nvSpPr>
          <p:cNvPr id="44" name="Rectangle 43"/>
          <p:cNvSpPr/>
          <p:nvPr/>
        </p:nvSpPr>
        <p:spPr>
          <a:xfrm>
            <a:off x="8596800" y="0"/>
            <a:ext cx="3600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2880000" y="896400"/>
            <a:ext cx="8971200" cy="560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/>
          <a:lstStyle/>
          <a:p>
            <a:r>
              <a:rPr lang="en-US" sz="3200" dirty="0" err="1" smtClean="0">
                <a:solidFill>
                  <a:srgbClr val="14D3BF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moledcule</a:t>
            </a:r>
            <a:endParaRPr lang="en-US" sz="3200" dirty="0">
              <a:solidFill>
                <a:srgbClr val="14D3BF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  <a:p>
            <a:endParaRPr lang="en-US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your 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future friendly community based programmable led controller </a:t>
            </a:r>
            <a:b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</a:b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/>
            </a:r>
            <a:b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</a:b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specifically design for the fighting game community,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modders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 and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fightstick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 enthusiasts. control your LEDs (button,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balltop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, plate) right from molecule itself.</a:t>
            </a:r>
          </a:p>
          <a:p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2520000" y="-7200"/>
            <a:ext cx="9691200" cy="543600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2809" y="2938767"/>
            <a:ext cx="6284362" cy="3672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877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/>
          <p:cNvSpPr/>
          <p:nvPr/>
        </p:nvSpPr>
        <p:spPr>
          <a:xfrm>
            <a:off x="8596800" y="0"/>
            <a:ext cx="3600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2880000" y="896400"/>
            <a:ext cx="8971200" cy="560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/>
          <a:lstStyle/>
          <a:p>
            <a:r>
              <a:rPr lang="en-US" sz="3200" dirty="0" err="1" smtClean="0">
                <a:solidFill>
                  <a:srgbClr val="14D3BF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moledcule</a:t>
            </a:r>
            <a:endParaRPr lang="en-US" sz="3200" dirty="0">
              <a:solidFill>
                <a:srgbClr val="14D3BF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  <a:p>
            <a:endParaRPr lang="en-US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solving one problem at a time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/>
            </a:r>
            <a:b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</a:b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/>
            </a:r>
            <a:b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</a:b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the biggest gripe users had with their hardware was wiring order usually didn’t vibe with default provided by</a:t>
            </a:r>
          </a:p>
          <a:p>
            <a:r>
              <a:rPr lang="en-US" sz="14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kaimana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 hardware</a:t>
            </a:r>
          </a:p>
          <a:p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r>
              <a:rPr lang="en-US" sz="1400" b="1" dirty="0" err="1" smtClean="0">
                <a:solidFill>
                  <a:srgbClr val="14D3BF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moledcule</a:t>
            </a:r>
            <a:r>
              <a:rPr lang="en-US" sz="1400" dirty="0" smtClean="0">
                <a:solidFill>
                  <a:srgbClr val="14D3BF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 </a:t>
            </a:r>
            <a:r>
              <a:rPr lang="en-US" sz="1400" b="1" dirty="0" smtClean="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solved this 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by introducing a unique </a:t>
            </a:r>
            <a:r>
              <a:rPr lang="en-US" sz="14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drag an drop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 wire order systems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2520000" y="-7200"/>
            <a:ext cx="9691200" cy="543600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3" name="Group 42"/>
          <p:cNvGrpSpPr/>
          <p:nvPr/>
        </p:nvGrpSpPr>
        <p:grpSpPr>
          <a:xfrm>
            <a:off x="0" y="0"/>
            <a:ext cx="2520001" cy="6858000"/>
            <a:chOff x="-1" y="0"/>
            <a:chExt cx="2520001" cy="6858000"/>
          </a:xfrm>
        </p:grpSpPr>
        <p:sp>
          <p:nvSpPr>
            <p:cNvPr id="45" name="Rectangle 44"/>
            <p:cNvSpPr/>
            <p:nvPr/>
          </p:nvSpPr>
          <p:spPr>
            <a:xfrm>
              <a:off x="-1" y="0"/>
              <a:ext cx="2520000" cy="68580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0" y="0"/>
              <a:ext cx="2520000" cy="54000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49" name="Group 48"/>
            <p:cNvGrpSpPr/>
            <p:nvPr/>
          </p:nvGrpSpPr>
          <p:grpSpPr>
            <a:xfrm>
              <a:off x="90000" y="720000"/>
              <a:ext cx="2340000" cy="360000"/>
              <a:chOff x="90000" y="720000"/>
              <a:chExt cx="2340000" cy="540000"/>
            </a:xfrm>
          </p:grpSpPr>
          <p:sp>
            <p:nvSpPr>
              <p:cNvPr id="79" name="Rectangle 78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welcome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We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pic>
          <p:nvPicPr>
            <p:cNvPr id="50" name="Picture 4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70000" y="90000"/>
              <a:ext cx="360000" cy="360000"/>
            </a:xfrm>
            <a:prstGeom prst="rect">
              <a:avLst/>
            </a:prstGeom>
          </p:spPr>
        </p:pic>
        <p:sp>
          <p:nvSpPr>
            <p:cNvPr id="51" name="Rectangle 50"/>
            <p:cNvSpPr/>
            <p:nvPr/>
          </p:nvSpPr>
          <p:spPr>
            <a:xfrm>
              <a:off x="90000" y="90000"/>
              <a:ext cx="2160000" cy="36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dirty="0" err="1" smtClean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rPr>
                <a:t>moledcule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grpSp>
          <p:nvGrpSpPr>
            <p:cNvPr id="52" name="Group 51"/>
            <p:cNvGrpSpPr/>
            <p:nvPr/>
          </p:nvGrpSpPr>
          <p:grpSpPr>
            <a:xfrm>
              <a:off x="90000" y="6390000"/>
              <a:ext cx="2340000" cy="360000"/>
              <a:chOff x="90000" y="720000"/>
              <a:chExt cx="2340000" cy="540000"/>
            </a:xfrm>
          </p:grpSpPr>
          <p:sp>
            <p:nvSpPr>
              <p:cNvPr id="77" name="Rectangle 76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thanks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Ta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53" name="Group 52"/>
            <p:cNvGrpSpPr/>
            <p:nvPr/>
          </p:nvGrpSpPr>
          <p:grpSpPr>
            <a:xfrm>
              <a:off x="90000" y="1260000"/>
              <a:ext cx="2340000" cy="360000"/>
              <a:chOff x="90000" y="720000"/>
              <a:chExt cx="2340000" cy="540000"/>
            </a:xfrm>
          </p:grpSpPr>
          <p:sp>
            <p:nvSpPr>
              <p:cNvPr id="75" name="Rectangle 74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introduction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In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54" name="Group 53"/>
            <p:cNvGrpSpPr/>
            <p:nvPr/>
          </p:nvGrpSpPr>
          <p:grpSpPr>
            <a:xfrm>
              <a:off x="90000" y="1800000"/>
              <a:ext cx="2340000" cy="360000"/>
              <a:chOff x="90000" y="720000"/>
              <a:chExt cx="2340000" cy="540000"/>
            </a:xfrm>
          </p:grpSpPr>
          <p:sp>
            <p:nvSpPr>
              <p:cNvPr id="73" name="Rectangle 72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background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Ba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55" name="Group 54"/>
            <p:cNvGrpSpPr/>
            <p:nvPr/>
          </p:nvGrpSpPr>
          <p:grpSpPr>
            <a:xfrm>
              <a:off x="89999" y="2340000"/>
              <a:ext cx="2340000" cy="360000"/>
              <a:chOff x="90000" y="720000"/>
              <a:chExt cx="2340000" cy="540000"/>
            </a:xfrm>
          </p:grpSpPr>
          <p:sp>
            <p:nvSpPr>
              <p:cNvPr id="71" name="Rectangle 70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s</a:t>
                </a:r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parky </a:t>
                </a:r>
                <a:r>
                  <a:rPr lang="en-US" sz="1200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jr.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Sp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56" name="Group 55"/>
            <p:cNvGrpSpPr/>
            <p:nvPr/>
          </p:nvGrpSpPr>
          <p:grpSpPr>
            <a:xfrm>
              <a:off x="89999" y="2880000"/>
              <a:ext cx="2340000" cy="360000"/>
              <a:chOff x="90000" y="720000"/>
              <a:chExt cx="2340000" cy="540000"/>
            </a:xfrm>
          </p:grpSpPr>
          <p:sp>
            <p:nvSpPr>
              <p:cNvPr id="69" name="Rectangle 68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kaimana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Ka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57" name="Group 56"/>
            <p:cNvGrpSpPr/>
            <p:nvPr/>
          </p:nvGrpSpPr>
          <p:grpSpPr>
            <a:xfrm>
              <a:off x="90000" y="3420000"/>
              <a:ext cx="2340000" cy="360000"/>
              <a:chOff x="90000" y="720000"/>
              <a:chExt cx="2340000" cy="540000"/>
            </a:xfrm>
          </p:grpSpPr>
          <p:sp>
            <p:nvSpPr>
              <p:cNvPr id="67" name="Rectangle 66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opportunity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Op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58" name="Group 57"/>
            <p:cNvGrpSpPr/>
            <p:nvPr/>
          </p:nvGrpSpPr>
          <p:grpSpPr>
            <a:xfrm>
              <a:off x="89999" y="3960000"/>
              <a:ext cx="2340000" cy="360000"/>
              <a:chOff x="90000" y="720000"/>
              <a:chExt cx="2340000" cy="540000"/>
            </a:xfrm>
          </p:grpSpPr>
          <p:sp>
            <p:nvSpPr>
              <p:cNvPr id="65" name="Rectangle 64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err="1" smtClean="0">
                    <a:solidFill>
                      <a:schemeClr val="bg1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moledcule</a:t>
                </a:r>
                <a:endParaRPr lang="en-US" sz="12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rgbClr val="14D3B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Mo</a:t>
                </a:r>
                <a:endParaRPr lang="en-US" sz="800" b="1" dirty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59" name="Group 58"/>
            <p:cNvGrpSpPr/>
            <p:nvPr/>
          </p:nvGrpSpPr>
          <p:grpSpPr>
            <a:xfrm>
              <a:off x="90000" y="4500000"/>
              <a:ext cx="2340000" cy="360000"/>
              <a:chOff x="90000" y="720000"/>
              <a:chExt cx="2340000" cy="540000"/>
            </a:xfrm>
          </p:grpSpPr>
          <p:sp>
            <p:nvSpPr>
              <p:cNvPr id="63" name="Rectangle 62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demo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De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60" name="Group 59"/>
            <p:cNvGrpSpPr/>
            <p:nvPr/>
          </p:nvGrpSpPr>
          <p:grpSpPr>
            <a:xfrm>
              <a:off x="89999" y="5040000"/>
              <a:ext cx="2340000" cy="360000"/>
              <a:chOff x="90000" y="720000"/>
              <a:chExt cx="2340000" cy="540000"/>
            </a:xfrm>
          </p:grpSpPr>
          <p:sp>
            <p:nvSpPr>
              <p:cNvPr id="61" name="Rectangle 60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compiler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Co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9014" y="3510458"/>
            <a:ext cx="8842186" cy="3143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020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/>
          <p:cNvSpPr/>
          <p:nvPr/>
        </p:nvSpPr>
        <p:spPr>
          <a:xfrm>
            <a:off x="8596800" y="0"/>
            <a:ext cx="3600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2880000" y="896400"/>
            <a:ext cx="8971200" cy="560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/>
          <a:lstStyle/>
          <a:p>
            <a:r>
              <a:rPr lang="en-US" sz="3200" dirty="0" err="1" smtClean="0">
                <a:solidFill>
                  <a:srgbClr val="14D3BF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moledcule</a:t>
            </a:r>
            <a:endParaRPr lang="en-US" sz="3200" dirty="0">
              <a:solidFill>
                <a:srgbClr val="14D3BF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  <a:p>
            <a:endParaRPr lang="en-US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application flow</a:t>
            </a:r>
          </a:p>
          <a:p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2520000" y="-7200"/>
            <a:ext cx="9691200" cy="543600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3" name="Group 42"/>
          <p:cNvGrpSpPr/>
          <p:nvPr/>
        </p:nvGrpSpPr>
        <p:grpSpPr>
          <a:xfrm>
            <a:off x="0" y="0"/>
            <a:ext cx="2520001" cy="6858000"/>
            <a:chOff x="-1" y="0"/>
            <a:chExt cx="2520001" cy="6858000"/>
          </a:xfrm>
        </p:grpSpPr>
        <p:sp>
          <p:nvSpPr>
            <p:cNvPr id="45" name="Rectangle 44"/>
            <p:cNvSpPr/>
            <p:nvPr/>
          </p:nvSpPr>
          <p:spPr>
            <a:xfrm>
              <a:off x="-1" y="0"/>
              <a:ext cx="2520000" cy="68580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0" y="0"/>
              <a:ext cx="2520000" cy="54000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49" name="Group 48"/>
            <p:cNvGrpSpPr/>
            <p:nvPr/>
          </p:nvGrpSpPr>
          <p:grpSpPr>
            <a:xfrm>
              <a:off x="90000" y="720000"/>
              <a:ext cx="2340000" cy="360000"/>
              <a:chOff x="90000" y="720000"/>
              <a:chExt cx="2340000" cy="540000"/>
            </a:xfrm>
          </p:grpSpPr>
          <p:sp>
            <p:nvSpPr>
              <p:cNvPr id="79" name="Rectangle 78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welcome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We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pic>
          <p:nvPicPr>
            <p:cNvPr id="50" name="Picture 4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70000" y="90000"/>
              <a:ext cx="360000" cy="360000"/>
            </a:xfrm>
            <a:prstGeom prst="rect">
              <a:avLst/>
            </a:prstGeom>
          </p:spPr>
        </p:pic>
        <p:sp>
          <p:nvSpPr>
            <p:cNvPr id="51" name="Rectangle 50"/>
            <p:cNvSpPr/>
            <p:nvPr/>
          </p:nvSpPr>
          <p:spPr>
            <a:xfrm>
              <a:off x="90000" y="90000"/>
              <a:ext cx="2160000" cy="36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dirty="0" err="1" smtClean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rPr>
                <a:t>moledcule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grpSp>
          <p:nvGrpSpPr>
            <p:cNvPr id="52" name="Group 51"/>
            <p:cNvGrpSpPr/>
            <p:nvPr/>
          </p:nvGrpSpPr>
          <p:grpSpPr>
            <a:xfrm>
              <a:off x="90000" y="6390000"/>
              <a:ext cx="2340000" cy="360000"/>
              <a:chOff x="90000" y="720000"/>
              <a:chExt cx="2340000" cy="540000"/>
            </a:xfrm>
          </p:grpSpPr>
          <p:sp>
            <p:nvSpPr>
              <p:cNvPr id="77" name="Rectangle 76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thanks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Ta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53" name="Group 52"/>
            <p:cNvGrpSpPr/>
            <p:nvPr/>
          </p:nvGrpSpPr>
          <p:grpSpPr>
            <a:xfrm>
              <a:off x="90000" y="1260000"/>
              <a:ext cx="2340000" cy="360000"/>
              <a:chOff x="90000" y="720000"/>
              <a:chExt cx="2340000" cy="540000"/>
            </a:xfrm>
          </p:grpSpPr>
          <p:sp>
            <p:nvSpPr>
              <p:cNvPr id="75" name="Rectangle 74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introduction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In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54" name="Group 53"/>
            <p:cNvGrpSpPr/>
            <p:nvPr/>
          </p:nvGrpSpPr>
          <p:grpSpPr>
            <a:xfrm>
              <a:off x="90000" y="1800000"/>
              <a:ext cx="2340000" cy="360000"/>
              <a:chOff x="90000" y="720000"/>
              <a:chExt cx="2340000" cy="540000"/>
            </a:xfrm>
          </p:grpSpPr>
          <p:sp>
            <p:nvSpPr>
              <p:cNvPr id="73" name="Rectangle 72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background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Ba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55" name="Group 54"/>
            <p:cNvGrpSpPr/>
            <p:nvPr/>
          </p:nvGrpSpPr>
          <p:grpSpPr>
            <a:xfrm>
              <a:off x="89999" y="2340000"/>
              <a:ext cx="2340000" cy="360000"/>
              <a:chOff x="90000" y="720000"/>
              <a:chExt cx="2340000" cy="540000"/>
            </a:xfrm>
          </p:grpSpPr>
          <p:sp>
            <p:nvSpPr>
              <p:cNvPr id="71" name="Rectangle 70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s</a:t>
                </a:r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parky </a:t>
                </a:r>
                <a:r>
                  <a:rPr lang="en-US" sz="1200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jr.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Sp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56" name="Group 55"/>
            <p:cNvGrpSpPr/>
            <p:nvPr/>
          </p:nvGrpSpPr>
          <p:grpSpPr>
            <a:xfrm>
              <a:off x="89999" y="2880000"/>
              <a:ext cx="2340000" cy="360000"/>
              <a:chOff x="90000" y="720000"/>
              <a:chExt cx="2340000" cy="540000"/>
            </a:xfrm>
          </p:grpSpPr>
          <p:sp>
            <p:nvSpPr>
              <p:cNvPr id="69" name="Rectangle 68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kaimana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Ka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57" name="Group 56"/>
            <p:cNvGrpSpPr/>
            <p:nvPr/>
          </p:nvGrpSpPr>
          <p:grpSpPr>
            <a:xfrm>
              <a:off x="90000" y="3420000"/>
              <a:ext cx="2340000" cy="360000"/>
              <a:chOff x="90000" y="720000"/>
              <a:chExt cx="2340000" cy="540000"/>
            </a:xfrm>
          </p:grpSpPr>
          <p:sp>
            <p:nvSpPr>
              <p:cNvPr id="67" name="Rectangle 66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opportunity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Op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58" name="Group 57"/>
            <p:cNvGrpSpPr/>
            <p:nvPr/>
          </p:nvGrpSpPr>
          <p:grpSpPr>
            <a:xfrm>
              <a:off x="89999" y="3960000"/>
              <a:ext cx="2340000" cy="360000"/>
              <a:chOff x="90000" y="720000"/>
              <a:chExt cx="2340000" cy="540000"/>
            </a:xfrm>
          </p:grpSpPr>
          <p:sp>
            <p:nvSpPr>
              <p:cNvPr id="65" name="Rectangle 64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err="1" smtClean="0">
                    <a:solidFill>
                      <a:schemeClr val="bg1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moledcule</a:t>
                </a:r>
                <a:endParaRPr lang="en-US" sz="12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rgbClr val="14D3B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Mo</a:t>
                </a:r>
                <a:endParaRPr lang="en-US" sz="800" b="1" dirty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59" name="Group 58"/>
            <p:cNvGrpSpPr/>
            <p:nvPr/>
          </p:nvGrpSpPr>
          <p:grpSpPr>
            <a:xfrm>
              <a:off x="90000" y="4500000"/>
              <a:ext cx="2340000" cy="360000"/>
              <a:chOff x="90000" y="720000"/>
              <a:chExt cx="2340000" cy="540000"/>
            </a:xfrm>
          </p:grpSpPr>
          <p:sp>
            <p:nvSpPr>
              <p:cNvPr id="63" name="Rectangle 62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demo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De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60" name="Group 59"/>
            <p:cNvGrpSpPr/>
            <p:nvPr/>
          </p:nvGrpSpPr>
          <p:grpSpPr>
            <a:xfrm>
              <a:off x="89999" y="5040000"/>
              <a:ext cx="2340000" cy="360000"/>
              <a:chOff x="90000" y="720000"/>
              <a:chExt cx="2340000" cy="540000"/>
            </a:xfrm>
          </p:grpSpPr>
          <p:sp>
            <p:nvSpPr>
              <p:cNvPr id="61" name="Rectangle 60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compiler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Co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</p:grpSp>
      <p:pic>
        <p:nvPicPr>
          <p:cNvPr id="1030" name="Picture 6" descr="https://documents.lucidchart.com/documents/1c8dcf13-415d-48f0-aa73-bb1df5e0e4e7/pages/3eCg2wcbr-Bf?a=1388&amp;x=0&amp;y=166&amp;w=1761&amp;h=751&amp;store=1&amp;accept=image%2F*&amp;auth=LCA%20423e81565a2d1d0292a4563138cedb37301b2fde-ts%3D148525599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000" y="2160000"/>
            <a:ext cx="9691200" cy="4130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0011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/>
          <p:cNvSpPr/>
          <p:nvPr/>
        </p:nvSpPr>
        <p:spPr>
          <a:xfrm>
            <a:off x="8596800" y="0"/>
            <a:ext cx="3600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2880000" y="896400"/>
            <a:ext cx="8971200" cy="560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/>
          <a:lstStyle/>
          <a:p>
            <a:r>
              <a:rPr lang="en-US" sz="3200" dirty="0" err="1" smtClean="0">
                <a:solidFill>
                  <a:srgbClr val="14D3BF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moledcule</a:t>
            </a:r>
            <a:endParaRPr lang="en-US" sz="3200" dirty="0">
              <a:solidFill>
                <a:srgbClr val="14D3BF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  <a:p>
            <a:endParaRPr lang="en-US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r>
              <a:rPr lang="en-US" sz="14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compilier</a:t>
            </a:r>
            <a:r>
              <a:rPr 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 as a service</a:t>
            </a:r>
          </a:p>
          <a:p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an exclusively unique feature of the </a:t>
            </a:r>
            <a:r>
              <a:rPr lang="en-US" sz="1400" dirty="0" err="1" smtClean="0">
                <a:solidFill>
                  <a:srgbClr val="14D3BF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moledcule</a:t>
            </a:r>
            <a:r>
              <a:rPr lang="en-US" sz="1400" dirty="0" smtClean="0">
                <a:solidFill>
                  <a:srgbClr val="14D3BF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 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ecosystem, was the introduction of a compiler as a service (</a:t>
            </a:r>
            <a:r>
              <a:rPr lang="en-US" sz="1400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CompaaS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), code named </a:t>
            </a:r>
            <a:r>
              <a:rPr lang="en-U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‘</a:t>
            </a:r>
            <a:r>
              <a:rPr lang="en-U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richard</a:t>
            </a:r>
            <a:r>
              <a:rPr lang="en-U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’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! </a:t>
            </a:r>
          </a:p>
          <a:p>
            <a:endParaRPr lang="en-US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’</a:t>
            </a:r>
            <a:r>
              <a:rPr lang="en-US" sz="14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richard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’ is simply a federated </a:t>
            </a:r>
            <a:r>
              <a:rPr lang="en-US" sz="14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avr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 </a:t>
            </a:r>
            <a:r>
              <a:rPr lang="en-US" sz="14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toolbelt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 and build system, think </a:t>
            </a:r>
            <a:r>
              <a:rPr lang="en-US" sz="14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avrdude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 in the cloud. 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2520000" y="-7200"/>
            <a:ext cx="9691200" cy="543600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3" name="Group 42"/>
          <p:cNvGrpSpPr/>
          <p:nvPr/>
        </p:nvGrpSpPr>
        <p:grpSpPr>
          <a:xfrm>
            <a:off x="0" y="0"/>
            <a:ext cx="2520001" cy="6858000"/>
            <a:chOff x="-1" y="0"/>
            <a:chExt cx="2520001" cy="6858000"/>
          </a:xfrm>
        </p:grpSpPr>
        <p:sp>
          <p:nvSpPr>
            <p:cNvPr id="45" name="Rectangle 44"/>
            <p:cNvSpPr/>
            <p:nvPr/>
          </p:nvSpPr>
          <p:spPr>
            <a:xfrm>
              <a:off x="-1" y="0"/>
              <a:ext cx="2520000" cy="68580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0" y="0"/>
              <a:ext cx="2520000" cy="54000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49" name="Group 48"/>
            <p:cNvGrpSpPr/>
            <p:nvPr/>
          </p:nvGrpSpPr>
          <p:grpSpPr>
            <a:xfrm>
              <a:off x="90000" y="720000"/>
              <a:ext cx="2340000" cy="360000"/>
              <a:chOff x="90000" y="720000"/>
              <a:chExt cx="2340000" cy="540000"/>
            </a:xfrm>
          </p:grpSpPr>
          <p:sp>
            <p:nvSpPr>
              <p:cNvPr id="79" name="Rectangle 78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welcome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We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pic>
          <p:nvPicPr>
            <p:cNvPr id="50" name="Picture 4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70000" y="90000"/>
              <a:ext cx="360000" cy="360000"/>
            </a:xfrm>
            <a:prstGeom prst="rect">
              <a:avLst/>
            </a:prstGeom>
          </p:spPr>
        </p:pic>
        <p:sp>
          <p:nvSpPr>
            <p:cNvPr id="51" name="Rectangle 50"/>
            <p:cNvSpPr/>
            <p:nvPr/>
          </p:nvSpPr>
          <p:spPr>
            <a:xfrm>
              <a:off x="90000" y="90000"/>
              <a:ext cx="2160000" cy="36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dirty="0" err="1" smtClean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rPr>
                <a:t>moledcule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grpSp>
          <p:nvGrpSpPr>
            <p:cNvPr id="52" name="Group 51"/>
            <p:cNvGrpSpPr/>
            <p:nvPr/>
          </p:nvGrpSpPr>
          <p:grpSpPr>
            <a:xfrm>
              <a:off x="90000" y="6390000"/>
              <a:ext cx="2340000" cy="360000"/>
              <a:chOff x="90000" y="720000"/>
              <a:chExt cx="2340000" cy="540000"/>
            </a:xfrm>
          </p:grpSpPr>
          <p:sp>
            <p:nvSpPr>
              <p:cNvPr id="77" name="Rectangle 76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thanks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Ta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53" name="Group 52"/>
            <p:cNvGrpSpPr/>
            <p:nvPr/>
          </p:nvGrpSpPr>
          <p:grpSpPr>
            <a:xfrm>
              <a:off x="90000" y="1260000"/>
              <a:ext cx="2340000" cy="360000"/>
              <a:chOff x="90000" y="720000"/>
              <a:chExt cx="2340000" cy="540000"/>
            </a:xfrm>
          </p:grpSpPr>
          <p:sp>
            <p:nvSpPr>
              <p:cNvPr id="75" name="Rectangle 74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introduction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In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54" name="Group 53"/>
            <p:cNvGrpSpPr/>
            <p:nvPr/>
          </p:nvGrpSpPr>
          <p:grpSpPr>
            <a:xfrm>
              <a:off x="90000" y="1800000"/>
              <a:ext cx="2340000" cy="360000"/>
              <a:chOff x="90000" y="720000"/>
              <a:chExt cx="2340000" cy="540000"/>
            </a:xfrm>
          </p:grpSpPr>
          <p:sp>
            <p:nvSpPr>
              <p:cNvPr id="73" name="Rectangle 72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background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Ba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55" name="Group 54"/>
            <p:cNvGrpSpPr/>
            <p:nvPr/>
          </p:nvGrpSpPr>
          <p:grpSpPr>
            <a:xfrm>
              <a:off x="89999" y="2340000"/>
              <a:ext cx="2340000" cy="360000"/>
              <a:chOff x="90000" y="720000"/>
              <a:chExt cx="2340000" cy="540000"/>
            </a:xfrm>
          </p:grpSpPr>
          <p:sp>
            <p:nvSpPr>
              <p:cNvPr id="71" name="Rectangle 70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s</a:t>
                </a:r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parky </a:t>
                </a:r>
                <a:r>
                  <a:rPr lang="en-US" sz="1200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jr.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Sp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56" name="Group 55"/>
            <p:cNvGrpSpPr/>
            <p:nvPr/>
          </p:nvGrpSpPr>
          <p:grpSpPr>
            <a:xfrm>
              <a:off x="89999" y="2880000"/>
              <a:ext cx="2340000" cy="360000"/>
              <a:chOff x="90000" y="720000"/>
              <a:chExt cx="2340000" cy="540000"/>
            </a:xfrm>
          </p:grpSpPr>
          <p:sp>
            <p:nvSpPr>
              <p:cNvPr id="69" name="Rectangle 68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kaimana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Ka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57" name="Group 56"/>
            <p:cNvGrpSpPr/>
            <p:nvPr/>
          </p:nvGrpSpPr>
          <p:grpSpPr>
            <a:xfrm>
              <a:off x="90000" y="3420000"/>
              <a:ext cx="2340000" cy="360000"/>
              <a:chOff x="90000" y="720000"/>
              <a:chExt cx="2340000" cy="540000"/>
            </a:xfrm>
          </p:grpSpPr>
          <p:sp>
            <p:nvSpPr>
              <p:cNvPr id="67" name="Rectangle 66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opportunity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Op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58" name="Group 57"/>
            <p:cNvGrpSpPr/>
            <p:nvPr/>
          </p:nvGrpSpPr>
          <p:grpSpPr>
            <a:xfrm>
              <a:off x="89999" y="3960000"/>
              <a:ext cx="2340000" cy="360000"/>
              <a:chOff x="90000" y="720000"/>
              <a:chExt cx="2340000" cy="540000"/>
            </a:xfrm>
          </p:grpSpPr>
          <p:sp>
            <p:nvSpPr>
              <p:cNvPr id="65" name="Rectangle 64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err="1" smtClean="0">
                    <a:solidFill>
                      <a:schemeClr val="bg1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moledcule</a:t>
                </a:r>
                <a:endParaRPr lang="en-US" sz="12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rgbClr val="14D3B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Mo</a:t>
                </a:r>
                <a:endParaRPr lang="en-US" sz="800" b="1" dirty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59" name="Group 58"/>
            <p:cNvGrpSpPr/>
            <p:nvPr/>
          </p:nvGrpSpPr>
          <p:grpSpPr>
            <a:xfrm>
              <a:off x="90000" y="4500000"/>
              <a:ext cx="2340000" cy="360000"/>
              <a:chOff x="90000" y="720000"/>
              <a:chExt cx="2340000" cy="540000"/>
            </a:xfrm>
          </p:grpSpPr>
          <p:sp>
            <p:nvSpPr>
              <p:cNvPr id="63" name="Rectangle 62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demo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De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60" name="Group 59"/>
            <p:cNvGrpSpPr/>
            <p:nvPr/>
          </p:nvGrpSpPr>
          <p:grpSpPr>
            <a:xfrm>
              <a:off x="89999" y="5040000"/>
              <a:ext cx="2340000" cy="360000"/>
              <a:chOff x="90000" y="720000"/>
              <a:chExt cx="2340000" cy="540000"/>
            </a:xfrm>
          </p:grpSpPr>
          <p:sp>
            <p:nvSpPr>
              <p:cNvPr id="61" name="Rectangle 60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compiler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Co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</p:grpSp>
      <p:pic>
        <p:nvPicPr>
          <p:cNvPr id="2052" name="Picture 4" descr="https://documents.lucidchart.com/documents/1c8dcf13-415d-48f0-aa73-bb1df5e0e4e7/pages/mGms85b0uBcD?a=1410&amp;x=420&amp;y=184&amp;w=1320&amp;h=355&amp;store=1&amp;accept=image%2F*&amp;auth=LCA%20b38e45109fd8bf563f9c69178c0bd7cb1373630a-ts%3D148525599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0725" y="3572690"/>
            <a:ext cx="9429750" cy="253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7118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/>
          <p:cNvSpPr/>
          <p:nvPr/>
        </p:nvSpPr>
        <p:spPr>
          <a:xfrm>
            <a:off x="8596800" y="0"/>
            <a:ext cx="3600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2880000" y="896400"/>
            <a:ext cx="8971200" cy="560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/>
          <a:lstStyle/>
          <a:p>
            <a:r>
              <a:rPr lang="en-US" sz="3200" dirty="0" err="1" smtClean="0">
                <a:solidFill>
                  <a:srgbClr val="14D3BF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moledcule</a:t>
            </a:r>
            <a:endParaRPr lang="en-US" sz="3200" dirty="0">
              <a:solidFill>
                <a:srgbClr val="14D3BF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  <a:p>
            <a:endParaRPr lang="en-US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r>
              <a:rPr 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flasher</a:t>
            </a:r>
          </a:p>
          <a:p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in previous iterations (Sparky Jr), the installed firmware contained extensive serial commands for on chip programming. </a:t>
            </a:r>
            <a:r>
              <a:rPr lang="en-US" sz="14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moledcule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 removed this dependency, and freed up close to 6,000 bytes of program space and 800 bytes of dynamic memory</a:t>
            </a:r>
            <a:r>
              <a:rPr lang="mr-IN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…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   </a:t>
            </a:r>
            <a:r>
              <a:rPr lang="mr-IN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…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this was huge! meet </a:t>
            </a:r>
            <a:r>
              <a:rPr lang="en-U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‘</a:t>
            </a:r>
            <a:r>
              <a:rPr lang="en-U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genya</a:t>
            </a:r>
            <a:r>
              <a:rPr lang="en-U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’</a:t>
            </a:r>
          </a:p>
          <a:p>
            <a:endParaRPr lang="en-US" sz="1400" b="1" i="1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with ‘</a:t>
            </a:r>
            <a:r>
              <a:rPr lang="en-US" sz="14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genya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’ we can overwrite the existing sketch, with the newly compiled one </a:t>
            </a:r>
            <a:r>
              <a:rPr lang="en-US" sz="14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‘</a:t>
            </a:r>
            <a:r>
              <a:rPr lang="en-US" sz="1400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richard</a:t>
            </a:r>
            <a:r>
              <a:rPr lang="en-US" sz="14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’ 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provided us with. HUGE!</a:t>
            </a:r>
          </a:p>
        </p:txBody>
      </p:sp>
      <p:sp>
        <p:nvSpPr>
          <p:cNvPr id="48" name="Rectangle 47"/>
          <p:cNvSpPr/>
          <p:nvPr/>
        </p:nvSpPr>
        <p:spPr>
          <a:xfrm>
            <a:off x="2520000" y="-7200"/>
            <a:ext cx="9691200" cy="543600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3" name="Group 42"/>
          <p:cNvGrpSpPr/>
          <p:nvPr/>
        </p:nvGrpSpPr>
        <p:grpSpPr>
          <a:xfrm>
            <a:off x="0" y="0"/>
            <a:ext cx="2520001" cy="6858000"/>
            <a:chOff x="-1" y="0"/>
            <a:chExt cx="2520001" cy="6858000"/>
          </a:xfrm>
        </p:grpSpPr>
        <p:sp>
          <p:nvSpPr>
            <p:cNvPr id="45" name="Rectangle 44"/>
            <p:cNvSpPr/>
            <p:nvPr/>
          </p:nvSpPr>
          <p:spPr>
            <a:xfrm>
              <a:off x="-1" y="0"/>
              <a:ext cx="2520000" cy="68580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0" y="0"/>
              <a:ext cx="2520000" cy="54000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49" name="Group 48"/>
            <p:cNvGrpSpPr/>
            <p:nvPr/>
          </p:nvGrpSpPr>
          <p:grpSpPr>
            <a:xfrm>
              <a:off x="90000" y="720000"/>
              <a:ext cx="2340000" cy="360000"/>
              <a:chOff x="90000" y="720000"/>
              <a:chExt cx="2340000" cy="540000"/>
            </a:xfrm>
          </p:grpSpPr>
          <p:sp>
            <p:nvSpPr>
              <p:cNvPr id="79" name="Rectangle 78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welcome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We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pic>
          <p:nvPicPr>
            <p:cNvPr id="50" name="Picture 4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70000" y="90000"/>
              <a:ext cx="360000" cy="360000"/>
            </a:xfrm>
            <a:prstGeom prst="rect">
              <a:avLst/>
            </a:prstGeom>
          </p:spPr>
        </p:pic>
        <p:sp>
          <p:nvSpPr>
            <p:cNvPr id="51" name="Rectangle 50"/>
            <p:cNvSpPr/>
            <p:nvPr/>
          </p:nvSpPr>
          <p:spPr>
            <a:xfrm>
              <a:off x="90000" y="90000"/>
              <a:ext cx="2160000" cy="36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dirty="0" err="1" smtClean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rPr>
                <a:t>moledcule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grpSp>
          <p:nvGrpSpPr>
            <p:cNvPr id="52" name="Group 51"/>
            <p:cNvGrpSpPr/>
            <p:nvPr/>
          </p:nvGrpSpPr>
          <p:grpSpPr>
            <a:xfrm>
              <a:off x="90000" y="6390000"/>
              <a:ext cx="2340000" cy="360000"/>
              <a:chOff x="90000" y="720000"/>
              <a:chExt cx="2340000" cy="540000"/>
            </a:xfrm>
          </p:grpSpPr>
          <p:sp>
            <p:nvSpPr>
              <p:cNvPr id="77" name="Rectangle 76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thanks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Ta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53" name="Group 52"/>
            <p:cNvGrpSpPr/>
            <p:nvPr/>
          </p:nvGrpSpPr>
          <p:grpSpPr>
            <a:xfrm>
              <a:off x="90000" y="1260000"/>
              <a:ext cx="2340000" cy="360000"/>
              <a:chOff x="90000" y="720000"/>
              <a:chExt cx="2340000" cy="540000"/>
            </a:xfrm>
          </p:grpSpPr>
          <p:sp>
            <p:nvSpPr>
              <p:cNvPr id="75" name="Rectangle 74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introduction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In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54" name="Group 53"/>
            <p:cNvGrpSpPr/>
            <p:nvPr/>
          </p:nvGrpSpPr>
          <p:grpSpPr>
            <a:xfrm>
              <a:off x="90000" y="1800000"/>
              <a:ext cx="2340000" cy="360000"/>
              <a:chOff x="90000" y="720000"/>
              <a:chExt cx="2340000" cy="540000"/>
            </a:xfrm>
          </p:grpSpPr>
          <p:sp>
            <p:nvSpPr>
              <p:cNvPr id="73" name="Rectangle 72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background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Ba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55" name="Group 54"/>
            <p:cNvGrpSpPr/>
            <p:nvPr/>
          </p:nvGrpSpPr>
          <p:grpSpPr>
            <a:xfrm>
              <a:off x="89999" y="2340000"/>
              <a:ext cx="2340000" cy="360000"/>
              <a:chOff x="90000" y="720000"/>
              <a:chExt cx="2340000" cy="540000"/>
            </a:xfrm>
          </p:grpSpPr>
          <p:sp>
            <p:nvSpPr>
              <p:cNvPr id="71" name="Rectangle 70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s</a:t>
                </a:r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parky </a:t>
                </a:r>
                <a:r>
                  <a:rPr lang="en-US" sz="1200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jr.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Sp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56" name="Group 55"/>
            <p:cNvGrpSpPr/>
            <p:nvPr/>
          </p:nvGrpSpPr>
          <p:grpSpPr>
            <a:xfrm>
              <a:off x="89999" y="2880000"/>
              <a:ext cx="2340000" cy="360000"/>
              <a:chOff x="90000" y="720000"/>
              <a:chExt cx="2340000" cy="540000"/>
            </a:xfrm>
          </p:grpSpPr>
          <p:sp>
            <p:nvSpPr>
              <p:cNvPr id="69" name="Rectangle 68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kaimana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Ka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57" name="Group 56"/>
            <p:cNvGrpSpPr/>
            <p:nvPr/>
          </p:nvGrpSpPr>
          <p:grpSpPr>
            <a:xfrm>
              <a:off x="90000" y="3420000"/>
              <a:ext cx="2340000" cy="360000"/>
              <a:chOff x="90000" y="720000"/>
              <a:chExt cx="2340000" cy="540000"/>
            </a:xfrm>
          </p:grpSpPr>
          <p:sp>
            <p:nvSpPr>
              <p:cNvPr id="67" name="Rectangle 66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opportunity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Op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58" name="Group 57"/>
            <p:cNvGrpSpPr/>
            <p:nvPr/>
          </p:nvGrpSpPr>
          <p:grpSpPr>
            <a:xfrm>
              <a:off x="89999" y="3960000"/>
              <a:ext cx="2340000" cy="360000"/>
              <a:chOff x="90000" y="720000"/>
              <a:chExt cx="2340000" cy="540000"/>
            </a:xfrm>
          </p:grpSpPr>
          <p:sp>
            <p:nvSpPr>
              <p:cNvPr id="65" name="Rectangle 64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err="1" smtClean="0">
                    <a:solidFill>
                      <a:schemeClr val="bg1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moledcule</a:t>
                </a:r>
                <a:endParaRPr lang="en-US" sz="12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rgbClr val="14D3B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Mo</a:t>
                </a:r>
                <a:endParaRPr lang="en-US" sz="800" b="1" dirty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59" name="Group 58"/>
            <p:cNvGrpSpPr/>
            <p:nvPr/>
          </p:nvGrpSpPr>
          <p:grpSpPr>
            <a:xfrm>
              <a:off x="90000" y="4500000"/>
              <a:ext cx="2340000" cy="360000"/>
              <a:chOff x="90000" y="720000"/>
              <a:chExt cx="2340000" cy="540000"/>
            </a:xfrm>
          </p:grpSpPr>
          <p:sp>
            <p:nvSpPr>
              <p:cNvPr id="63" name="Rectangle 62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demo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De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60" name="Group 59"/>
            <p:cNvGrpSpPr/>
            <p:nvPr/>
          </p:nvGrpSpPr>
          <p:grpSpPr>
            <a:xfrm>
              <a:off x="89999" y="5040000"/>
              <a:ext cx="2340000" cy="360000"/>
              <a:chOff x="90000" y="720000"/>
              <a:chExt cx="2340000" cy="540000"/>
            </a:xfrm>
          </p:grpSpPr>
          <p:sp>
            <p:nvSpPr>
              <p:cNvPr id="61" name="Rectangle 60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compiler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Co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</p:grpSp>
      <p:pic>
        <p:nvPicPr>
          <p:cNvPr id="42" name="Picture 2" descr="https://documents.lucidchart.com/documents/1c8dcf13-415d-48f0-aa73-bb1df5e0e4e7/pages/mGms85b0uBcD?a=1445&amp;x=420&amp;y=543&amp;w=1320&amp;h=355&amp;store=1&amp;accept=image%2F*&amp;auth=LCA%20e5f47d484de2cc995d715d4e6e71ad32f43e32c9-ts%3D148525599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0725" y="3571449"/>
            <a:ext cx="9429750" cy="253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8332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0" y="0"/>
            <a:ext cx="2520001" cy="6858000"/>
            <a:chOff x="-1" y="0"/>
            <a:chExt cx="2520001" cy="6858000"/>
          </a:xfrm>
        </p:grpSpPr>
        <p:sp>
          <p:nvSpPr>
            <p:cNvPr id="4" name="Rectangle 3"/>
            <p:cNvSpPr/>
            <p:nvPr/>
          </p:nvSpPr>
          <p:spPr>
            <a:xfrm>
              <a:off x="-1" y="0"/>
              <a:ext cx="2520000" cy="68580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0" y="0"/>
              <a:ext cx="2520000" cy="54000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90000" y="720000"/>
              <a:ext cx="2340000" cy="360000"/>
              <a:chOff x="90000" y="720000"/>
              <a:chExt cx="2340000" cy="540000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welcome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We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70000" y="90000"/>
              <a:ext cx="360000" cy="360000"/>
            </a:xfrm>
            <a:prstGeom prst="rect">
              <a:avLst/>
            </a:prstGeom>
          </p:spPr>
        </p:pic>
        <p:sp>
          <p:nvSpPr>
            <p:cNvPr id="15" name="Rectangle 14"/>
            <p:cNvSpPr/>
            <p:nvPr/>
          </p:nvSpPr>
          <p:spPr>
            <a:xfrm>
              <a:off x="90000" y="90000"/>
              <a:ext cx="2160000" cy="36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dirty="0" err="1" smtClean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rPr>
                <a:t>moledcule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90000" y="6390000"/>
              <a:ext cx="2340000" cy="360000"/>
              <a:chOff x="90000" y="720000"/>
              <a:chExt cx="2340000" cy="540000"/>
            </a:xfrm>
          </p:grpSpPr>
          <p:sp>
            <p:nvSpPr>
              <p:cNvPr id="17" name="Rectangle 16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thanks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Ta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19" name="Group 18"/>
            <p:cNvGrpSpPr/>
            <p:nvPr/>
          </p:nvGrpSpPr>
          <p:grpSpPr>
            <a:xfrm>
              <a:off x="90000" y="1260000"/>
              <a:ext cx="2340000" cy="360000"/>
              <a:chOff x="90000" y="720000"/>
              <a:chExt cx="2340000" cy="540000"/>
            </a:xfrm>
          </p:grpSpPr>
          <p:sp>
            <p:nvSpPr>
              <p:cNvPr id="20" name="Rectangle 19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introduction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In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22" name="Group 21"/>
            <p:cNvGrpSpPr/>
            <p:nvPr/>
          </p:nvGrpSpPr>
          <p:grpSpPr>
            <a:xfrm>
              <a:off x="90000" y="1800000"/>
              <a:ext cx="2340000" cy="360000"/>
              <a:chOff x="90000" y="720000"/>
              <a:chExt cx="2340000" cy="540000"/>
            </a:xfrm>
          </p:grpSpPr>
          <p:sp>
            <p:nvSpPr>
              <p:cNvPr id="23" name="Rectangle 22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background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Ba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25" name="Group 24"/>
            <p:cNvGrpSpPr/>
            <p:nvPr/>
          </p:nvGrpSpPr>
          <p:grpSpPr>
            <a:xfrm>
              <a:off x="89999" y="2340000"/>
              <a:ext cx="2340000" cy="360000"/>
              <a:chOff x="90000" y="720000"/>
              <a:chExt cx="2340000" cy="540000"/>
            </a:xfrm>
          </p:grpSpPr>
          <p:sp>
            <p:nvSpPr>
              <p:cNvPr id="26" name="Rectangle 25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s</a:t>
                </a:r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parky </a:t>
                </a:r>
                <a:r>
                  <a:rPr lang="en-US" sz="1200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jr.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Sp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28" name="Group 27"/>
            <p:cNvGrpSpPr/>
            <p:nvPr/>
          </p:nvGrpSpPr>
          <p:grpSpPr>
            <a:xfrm>
              <a:off x="89999" y="2880000"/>
              <a:ext cx="2340000" cy="360000"/>
              <a:chOff x="90000" y="720000"/>
              <a:chExt cx="2340000" cy="540000"/>
            </a:xfrm>
          </p:grpSpPr>
          <p:sp>
            <p:nvSpPr>
              <p:cNvPr id="29" name="Rectangle 28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kaimana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Ka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31" name="Group 30"/>
            <p:cNvGrpSpPr/>
            <p:nvPr/>
          </p:nvGrpSpPr>
          <p:grpSpPr>
            <a:xfrm>
              <a:off x="90000" y="3420000"/>
              <a:ext cx="2340000" cy="360000"/>
              <a:chOff x="90000" y="720000"/>
              <a:chExt cx="2340000" cy="540000"/>
            </a:xfrm>
          </p:grpSpPr>
          <p:sp>
            <p:nvSpPr>
              <p:cNvPr id="32" name="Rectangle 31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opportunity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Op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34" name="Group 33"/>
            <p:cNvGrpSpPr/>
            <p:nvPr/>
          </p:nvGrpSpPr>
          <p:grpSpPr>
            <a:xfrm>
              <a:off x="89999" y="3960000"/>
              <a:ext cx="2340000" cy="360000"/>
              <a:chOff x="90000" y="720000"/>
              <a:chExt cx="2340000" cy="540000"/>
            </a:xfrm>
          </p:grpSpPr>
          <p:sp>
            <p:nvSpPr>
              <p:cNvPr id="35" name="Rectangle 34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moledcule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Mo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37" name="Group 36"/>
            <p:cNvGrpSpPr/>
            <p:nvPr/>
          </p:nvGrpSpPr>
          <p:grpSpPr>
            <a:xfrm>
              <a:off x="90000" y="4500000"/>
              <a:ext cx="2340000" cy="360000"/>
              <a:chOff x="90000" y="720000"/>
              <a:chExt cx="2340000" cy="540000"/>
            </a:xfrm>
          </p:grpSpPr>
          <p:sp>
            <p:nvSpPr>
              <p:cNvPr id="38" name="Rectangle 37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demo</a:t>
                </a:r>
                <a:endParaRPr lang="en-US" sz="12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rgbClr val="14D3B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De</a:t>
                </a:r>
                <a:endParaRPr lang="en-US" sz="800" b="1" dirty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40" name="Group 39"/>
            <p:cNvGrpSpPr/>
            <p:nvPr/>
          </p:nvGrpSpPr>
          <p:grpSpPr>
            <a:xfrm>
              <a:off x="89999" y="5040000"/>
              <a:ext cx="2340000" cy="360000"/>
              <a:chOff x="90000" y="720000"/>
              <a:chExt cx="2340000" cy="540000"/>
            </a:xfrm>
          </p:grpSpPr>
          <p:sp>
            <p:nvSpPr>
              <p:cNvPr id="41" name="Rectangle 40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compiler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Co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</p:grpSp>
      <p:sp>
        <p:nvSpPr>
          <p:cNvPr id="44" name="Rectangle 43"/>
          <p:cNvSpPr/>
          <p:nvPr/>
        </p:nvSpPr>
        <p:spPr>
          <a:xfrm>
            <a:off x="8596800" y="0"/>
            <a:ext cx="3600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2880000" y="896400"/>
            <a:ext cx="8971200" cy="560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/>
          <a:lstStyle/>
          <a:p>
            <a:r>
              <a:rPr lang="en-US" sz="3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demo</a:t>
            </a:r>
          </a:p>
          <a:p>
            <a:endParaRPr lang="en-US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a simple presentation of</a:t>
            </a:r>
          </a:p>
          <a:p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theme creation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theme color selection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wire management</a:t>
            </a:r>
          </a:p>
          <a:p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2520000" y="-7200"/>
            <a:ext cx="9691200" cy="543600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921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/>
          <p:cNvSpPr/>
          <p:nvPr/>
        </p:nvSpPr>
        <p:spPr>
          <a:xfrm>
            <a:off x="8596800" y="0"/>
            <a:ext cx="3600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2880000" y="896400"/>
            <a:ext cx="8971200" cy="560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/>
          <a:lstStyle/>
          <a:p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demo</a:t>
            </a:r>
          </a:p>
          <a:p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a simple presentation of</a:t>
            </a:r>
          </a:p>
          <a:p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drag and drop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error messaging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download capabilities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2520000" y="-7200"/>
            <a:ext cx="9691200" cy="543600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3" name="Group 42"/>
          <p:cNvGrpSpPr/>
          <p:nvPr/>
        </p:nvGrpSpPr>
        <p:grpSpPr>
          <a:xfrm>
            <a:off x="0" y="0"/>
            <a:ext cx="2520001" cy="6858000"/>
            <a:chOff x="-1" y="0"/>
            <a:chExt cx="2520001" cy="6858000"/>
          </a:xfrm>
        </p:grpSpPr>
        <p:sp>
          <p:nvSpPr>
            <p:cNvPr id="45" name="Rectangle 44"/>
            <p:cNvSpPr/>
            <p:nvPr/>
          </p:nvSpPr>
          <p:spPr>
            <a:xfrm>
              <a:off x="-1" y="0"/>
              <a:ext cx="2520000" cy="68580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0" y="0"/>
              <a:ext cx="2520000" cy="54000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49" name="Group 48"/>
            <p:cNvGrpSpPr/>
            <p:nvPr/>
          </p:nvGrpSpPr>
          <p:grpSpPr>
            <a:xfrm>
              <a:off x="90000" y="720000"/>
              <a:ext cx="2340000" cy="360000"/>
              <a:chOff x="90000" y="720000"/>
              <a:chExt cx="2340000" cy="540000"/>
            </a:xfrm>
          </p:grpSpPr>
          <p:sp>
            <p:nvSpPr>
              <p:cNvPr id="79" name="Rectangle 78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welcome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We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pic>
          <p:nvPicPr>
            <p:cNvPr id="50" name="Picture 4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70000" y="90000"/>
              <a:ext cx="360000" cy="360000"/>
            </a:xfrm>
            <a:prstGeom prst="rect">
              <a:avLst/>
            </a:prstGeom>
          </p:spPr>
        </p:pic>
        <p:sp>
          <p:nvSpPr>
            <p:cNvPr id="51" name="Rectangle 50"/>
            <p:cNvSpPr/>
            <p:nvPr/>
          </p:nvSpPr>
          <p:spPr>
            <a:xfrm>
              <a:off x="90000" y="90000"/>
              <a:ext cx="2160000" cy="36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dirty="0" err="1" smtClean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rPr>
                <a:t>moledcule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grpSp>
          <p:nvGrpSpPr>
            <p:cNvPr id="52" name="Group 51"/>
            <p:cNvGrpSpPr/>
            <p:nvPr/>
          </p:nvGrpSpPr>
          <p:grpSpPr>
            <a:xfrm>
              <a:off x="90000" y="6390000"/>
              <a:ext cx="2340000" cy="360000"/>
              <a:chOff x="90000" y="720000"/>
              <a:chExt cx="2340000" cy="540000"/>
            </a:xfrm>
          </p:grpSpPr>
          <p:sp>
            <p:nvSpPr>
              <p:cNvPr id="77" name="Rectangle 76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thanks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Ta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53" name="Group 52"/>
            <p:cNvGrpSpPr/>
            <p:nvPr/>
          </p:nvGrpSpPr>
          <p:grpSpPr>
            <a:xfrm>
              <a:off x="90000" y="1260000"/>
              <a:ext cx="2340000" cy="360000"/>
              <a:chOff x="90000" y="720000"/>
              <a:chExt cx="2340000" cy="540000"/>
            </a:xfrm>
          </p:grpSpPr>
          <p:sp>
            <p:nvSpPr>
              <p:cNvPr id="75" name="Rectangle 74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introduction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In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54" name="Group 53"/>
            <p:cNvGrpSpPr/>
            <p:nvPr/>
          </p:nvGrpSpPr>
          <p:grpSpPr>
            <a:xfrm>
              <a:off x="90000" y="1800000"/>
              <a:ext cx="2340000" cy="360000"/>
              <a:chOff x="90000" y="720000"/>
              <a:chExt cx="2340000" cy="540000"/>
            </a:xfrm>
          </p:grpSpPr>
          <p:sp>
            <p:nvSpPr>
              <p:cNvPr id="73" name="Rectangle 72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background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Ba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55" name="Group 54"/>
            <p:cNvGrpSpPr/>
            <p:nvPr/>
          </p:nvGrpSpPr>
          <p:grpSpPr>
            <a:xfrm>
              <a:off x="89999" y="2340000"/>
              <a:ext cx="2340000" cy="360000"/>
              <a:chOff x="90000" y="720000"/>
              <a:chExt cx="2340000" cy="540000"/>
            </a:xfrm>
          </p:grpSpPr>
          <p:sp>
            <p:nvSpPr>
              <p:cNvPr id="71" name="Rectangle 70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s</a:t>
                </a:r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parky </a:t>
                </a:r>
                <a:r>
                  <a:rPr lang="en-US" sz="1200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jr.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Sp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56" name="Group 55"/>
            <p:cNvGrpSpPr/>
            <p:nvPr/>
          </p:nvGrpSpPr>
          <p:grpSpPr>
            <a:xfrm>
              <a:off x="89999" y="2880000"/>
              <a:ext cx="2340000" cy="360000"/>
              <a:chOff x="90000" y="720000"/>
              <a:chExt cx="2340000" cy="540000"/>
            </a:xfrm>
          </p:grpSpPr>
          <p:sp>
            <p:nvSpPr>
              <p:cNvPr id="69" name="Rectangle 68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kaimana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Ka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57" name="Group 56"/>
            <p:cNvGrpSpPr/>
            <p:nvPr/>
          </p:nvGrpSpPr>
          <p:grpSpPr>
            <a:xfrm>
              <a:off x="90000" y="3420000"/>
              <a:ext cx="2340000" cy="360000"/>
              <a:chOff x="90000" y="720000"/>
              <a:chExt cx="2340000" cy="540000"/>
            </a:xfrm>
          </p:grpSpPr>
          <p:sp>
            <p:nvSpPr>
              <p:cNvPr id="67" name="Rectangle 66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opportunity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Op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58" name="Group 57"/>
            <p:cNvGrpSpPr/>
            <p:nvPr/>
          </p:nvGrpSpPr>
          <p:grpSpPr>
            <a:xfrm>
              <a:off x="89999" y="3960000"/>
              <a:ext cx="2340000" cy="360000"/>
              <a:chOff x="90000" y="720000"/>
              <a:chExt cx="2340000" cy="540000"/>
            </a:xfrm>
          </p:grpSpPr>
          <p:sp>
            <p:nvSpPr>
              <p:cNvPr id="65" name="Rectangle 64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moledcule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Mo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59" name="Group 58"/>
            <p:cNvGrpSpPr/>
            <p:nvPr/>
          </p:nvGrpSpPr>
          <p:grpSpPr>
            <a:xfrm>
              <a:off x="90000" y="4500000"/>
              <a:ext cx="2340000" cy="360000"/>
              <a:chOff x="90000" y="720000"/>
              <a:chExt cx="2340000" cy="540000"/>
            </a:xfrm>
          </p:grpSpPr>
          <p:sp>
            <p:nvSpPr>
              <p:cNvPr id="63" name="Rectangle 62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demo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De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60" name="Group 59"/>
            <p:cNvGrpSpPr/>
            <p:nvPr/>
          </p:nvGrpSpPr>
          <p:grpSpPr>
            <a:xfrm>
              <a:off x="89999" y="5040000"/>
              <a:ext cx="2340000" cy="360000"/>
              <a:chOff x="90000" y="720000"/>
              <a:chExt cx="2340000" cy="540000"/>
            </a:xfrm>
          </p:grpSpPr>
          <p:sp>
            <p:nvSpPr>
              <p:cNvPr id="61" name="Rectangle 60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compiler</a:t>
                </a:r>
                <a:endParaRPr lang="en-US" sz="12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rgbClr val="14D3B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Co</a:t>
                </a:r>
                <a:endParaRPr lang="en-US" sz="800" b="1" dirty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0290" y="3147021"/>
            <a:ext cx="6317131" cy="3488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576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9331"/>
            <a:ext cx="12192000" cy="6858000"/>
          </a:xfrm>
          <a:prstGeom prst="rect">
            <a:avLst/>
          </a:prstGeom>
          <a:solidFill>
            <a:srgbClr val="14D3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dirty="0" smtClean="0">
                <a:latin typeface="Feast of Flesh BB" charset="0"/>
                <a:ea typeface="Feast of Flesh BB" charset="0"/>
                <a:cs typeface="Feast of Flesh BB" charset="0"/>
              </a:rPr>
              <a:t>bonus round</a:t>
            </a:r>
            <a:endParaRPr lang="en-US" sz="9600" dirty="0">
              <a:latin typeface="Feast of Flesh BB" charset="0"/>
              <a:ea typeface="Feast of Flesh BB" charset="0"/>
              <a:cs typeface="Feast of Flesh BB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440000" y="5245200"/>
            <a:ext cx="6244082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m</a:t>
            </a:r>
            <a:r>
              <a:rPr lang="en-US" sz="3600" dirty="0" err="1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oledcule</a:t>
            </a:r>
            <a:endParaRPr lang="en-US" sz="3600" dirty="0" smtClean="0">
              <a:solidFill>
                <a:schemeClr val="bg1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  <a:p>
            <a:r>
              <a:rPr lang="en-US" sz="1600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your future friendly community based programmable led controller</a:t>
            </a:r>
          </a:p>
        </p:txBody>
      </p:sp>
    </p:spTree>
    <p:extLst>
      <p:ext uri="{BB962C8B-B14F-4D97-AF65-F5344CB8AC3E}">
        <p14:creationId xmlns:p14="http://schemas.microsoft.com/office/powerpoint/2010/main" val="1979091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0" y="0"/>
            <a:ext cx="2520001" cy="6858000"/>
            <a:chOff x="-1" y="0"/>
            <a:chExt cx="2520001" cy="6858000"/>
          </a:xfrm>
        </p:grpSpPr>
        <p:sp>
          <p:nvSpPr>
            <p:cNvPr id="4" name="Rectangle 3"/>
            <p:cNvSpPr/>
            <p:nvPr/>
          </p:nvSpPr>
          <p:spPr>
            <a:xfrm>
              <a:off x="-1" y="0"/>
              <a:ext cx="2520000" cy="68580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0" y="0"/>
              <a:ext cx="2520000" cy="54000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90000" y="720000"/>
              <a:ext cx="2340000" cy="360000"/>
              <a:chOff x="90000" y="720000"/>
              <a:chExt cx="2340000" cy="540000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welcome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We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70000" y="90000"/>
              <a:ext cx="360000" cy="360000"/>
            </a:xfrm>
            <a:prstGeom prst="rect">
              <a:avLst/>
            </a:prstGeom>
          </p:spPr>
        </p:pic>
        <p:sp>
          <p:nvSpPr>
            <p:cNvPr id="15" name="Rectangle 14"/>
            <p:cNvSpPr/>
            <p:nvPr/>
          </p:nvSpPr>
          <p:spPr>
            <a:xfrm>
              <a:off x="90000" y="90000"/>
              <a:ext cx="2160000" cy="36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dirty="0" err="1" smtClean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rPr>
                <a:t>moledcule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90000" y="6390000"/>
              <a:ext cx="2340000" cy="360000"/>
              <a:chOff x="90000" y="720000"/>
              <a:chExt cx="2340000" cy="540000"/>
            </a:xfrm>
          </p:grpSpPr>
          <p:sp>
            <p:nvSpPr>
              <p:cNvPr id="17" name="Rectangle 16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thanks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Ta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19" name="Group 18"/>
            <p:cNvGrpSpPr/>
            <p:nvPr/>
          </p:nvGrpSpPr>
          <p:grpSpPr>
            <a:xfrm>
              <a:off x="90000" y="1260000"/>
              <a:ext cx="2340000" cy="360000"/>
              <a:chOff x="90000" y="720000"/>
              <a:chExt cx="2340000" cy="540000"/>
            </a:xfrm>
          </p:grpSpPr>
          <p:sp>
            <p:nvSpPr>
              <p:cNvPr id="20" name="Rectangle 19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introduction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In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22" name="Group 21"/>
            <p:cNvGrpSpPr/>
            <p:nvPr/>
          </p:nvGrpSpPr>
          <p:grpSpPr>
            <a:xfrm>
              <a:off x="90000" y="1800000"/>
              <a:ext cx="2340000" cy="360000"/>
              <a:chOff x="90000" y="720000"/>
              <a:chExt cx="2340000" cy="540000"/>
            </a:xfrm>
          </p:grpSpPr>
          <p:sp>
            <p:nvSpPr>
              <p:cNvPr id="23" name="Rectangle 22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background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Ba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25" name="Group 24"/>
            <p:cNvGrpSpPr/>
            <p:nvPr/>
          </p:nvGrpSpPr>
          <p:grpSpPr>
            <a:xfrm>
              <a:off x="89999" y="2340000"/>
              <a:ext cx="2340000" cy="360000"/>
              <a:chOff x="90000" y="720000"/>
              <a:chExt cx="2340000" cy="540000"/>
            </a:xfrm>
          </p:grpSpPr>
          <p:sp>
            <p:nvSpPr>
              <p:cNvPr id="26" name="Rectangle 25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s</a:t>
                </a:r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parky </a:t>
                </a:r>
                <a:r>
                  <a:rPr lang="en-US" sz="1200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jr.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Sp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28" name="Group 27"/>
            <p:cNvGrpSpPr/>
            <p:nvPr/>
          </p:nvGrpSpPr>
          <p:grpSpPr>
            <a:xfrm>
              <a:off x="89999" y="2880000"/>
              <a:ext cx="2340000" cy="360000"/>
              <a:chOff x="90000" y="720000"/>
              <a:chExt cx="2340000" cy="540000"/>
            </a:xfrm>
          </p:grpSpPr>
          <p:sp>
            <p:nvSpPr>
              <p:cNvPr id="29" name="Rectangle 28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kaimana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Ka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31" name="Group 30"/>
            <p:cNvGrpSpPr/>
            <p:nvPr/>
          </p:nvGrpSpPr>
          <p:grpSpPr>
            <a:xfrm>
              <a:off x="90000" y="3420000"/>
              <a:ext cx="2340000" cy="360000"/>
              <a:chOff x="90000" y="720000"/>
              <a:chExt cx="2340000" cy="540000"/>
            </a:xfrm>
          </p:grpSpPr>
          <p:sp>
            <p:nvSpPr>
              <p:cNvPr id="32" name="Rectangle 31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opportunity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Op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34" name="Group 33"/>
            <p:cNvGrpSpPr/>
            <p:nvPr/>
          </p:nvGrpSpPr>
          <p:grpSpPr>
            <a:xfrm>
              <a:off x="89999" y="3960000"/>
              <a:ext cx="2340000" cy="360000"/>
              <a:chOff x="90000" y="720000"/>
              <a:chExt cx="2340000" cy="540000"/>
            </a:xfrm>
          </p:grpSpPr>
          <p:sp>
            <p:nvSpPr>
              <p:cNvPr id="35" name="Rectangle 34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moledcule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Mo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37" name="Group 36"/>
            <p:cNvGrpSpPr/>
            <p:nvPr/>
          </p:nvGrpSpPr>
          <p:grpSpPr>
            <a:xfrm>
              <a:off x="90000" y="4500000"/>
              <a:ext cx="2340000" cy="360000"/>
              <a:chOff x="90000" y="720000"/>
              <a:chExt cx="2340000" cy="540000"/>
            </a:xfrm>
          </p:grpSpPr>
          <p:sp>
            <p:nvSpPr>
              <p:cNvPr id="38" name="Rectangle 37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demo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De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40" name="Group 39"/>
            <p:cNvGrpSpPr/>
            <p:nvPr/>
          </p:nvGrpSpPr>
          <p:grpSpPr>
            <a:xfrm>
              <a:off x="89999" y="5040000"/>
              <a:ext cx="2340000" cy="360000"/>
              <a:chOff x="90000" y="720000"/>
              <a:chExt cx="2340000" cy="540000"/>
            </a:xfrm>
          </p:grpSpPr>
          <p:sp>
            <p:nvSpPr>
              <p:cNvPr id="41" name="Rectangle 40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compiler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Co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</p:grpSp>
      <p:sp>
        <p:nvSpPr>
          <p:cNvPr id="44" name="Rectangle 43"/>
          <p:cNvSpPr/>
          <p:nvPr/>
        </p:nvSpPr>
        <p:spPr>
          <a:xfrm>
            <a:off x="8596800" y="0"/>
            <a:ext cx="3600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2880000" y="896400"/>
            <a:ext cx="8971200" cy="560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/>
          <a:lstStyle/>
          <a:p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welcome</a:t>
            </a:r>
          </a:p>
          <a:p>
            <a:endParaRPr lang="en-US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your 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future friendly community based programmable led controller </a:t>
            </a:r>
            <a:b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</a:b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/>
            </a:r>
            <a:b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</a:b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specifically design for the fighting game community,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modders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 and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fightstick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 enthusiasts. control your LEDs (button,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balltop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, plate) right from molecule itself.</a:t>
            </a:r>
          </a:p>
          <a:p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2520000" y="-7200"/>
            <a:ext cx="9691200" cy="543600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" y="0"/>
            <a:ext cx="11032435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57300"/>
            <a:ext cx="12192000" cy="434251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5600" y="63500"/>
            <a:ext cx="8940800" cy="671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508046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0" y="0"/>
            <a:ext cx="12198024" cy="6858000"/>
            <a:chOff x="0" y="0"/>
            <a:chExt cx="12198024" cy="685800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8024" cy="685800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1440000" y="5245200"/>
              <a:ext cx="6244082" cy="8925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 err="1">
                  <a:solidFill>
                    <a:schemeClr val="bg1"/>
                  </a:solidFill>
                  <a:latin typeface="Helvetica Neue Thin" charset="0"/>
                  <a:ea typeface="Helvetica Neue Thin" charset="0"/>
                  <a:cs typeface="Helvetica Neue Thin" charset="0"/>
                </a:rPr>
                <a:t>m</a:t>
              </a:r>
              <a:r>
                <a:rPr lang="en-US" sz="3600" dirty="0" err="1" smtClean="0">
                  <a:solidFill>
                    <a:schemeClr val="bg1"/>
                  </a:solidFill>
                  <a:latin typeface="Helvetica Neue Thin" charset="0"/>
                  <a:ea typeface="Helvetica Neue Thin" charset="0"/>
                  <a:cs typeface="Helvetica Neue Thin" charset="0"/>
                </a:rPr>
                <a:t>oledcule</a:t>
              </a:r>
              <a:endParaRPr lang="en-US" sz="3600" dirty="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endParaRPr>
            </a:p>
            <a:p>
              <a:r>
                <a:rPr lang="en-US" sz="1600" dirty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rPr>
                <a:t>your future friendly community based programmable led controller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-1980000" y="0"/>
            <a:ext cx="2520001" cy="6858000"/>
            <a:chOff x="-1" y="0"/>
            <a:chExt cx="2520001" cy="6858000"/>
          </a:xfrm>
        </p:grpSpPr>
        <p:sp>
          <p:nvSpPr>
            <p:cNvPr id="4" name="Rectangle 3"/>
            <p:cNvSpPr/>
            <p:nvPr/>
          </p:nvSpPr>
          <p:spPr>
            <a:xfrm>
              <a:off x="-1" y="0"/>
              <a:ext cx="2520000" cy="68580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0" y="0"/>
              <a:ext cx="2520000" cy="54000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90000" y="720000"/>
              <a:ext cx="2340000" cy="360000"/>
              <a:chOff x="90000" y="720000"/>
              <a:chExt cx="2340000" cy="540000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welcome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We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70000" y="90000"/>
              <a:ext cx="360000" cy="360000"/>
            </a:xfrm>
            <a:prstGeom prst="rect">
              <a:avLst/>
            </a:prstGeom>
          </p:spPr>
        </p:pic>
        <p:sp>
          <p:nvSpPr>
            <p:cNvPr id="15" name="Rectangle 14"/>
            <p:cNvSpPr/>
            <p:nvPr/>
          </p:nvSpPr>
          <p:spPr>
            <a:xfrm>
              <a:off x="90000" y="90000"/>
              <a:ext cx="2160000" cy="36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dirty="0" err="1" smtClean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rPr>
                <a:t>moledcule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90000" y="6390000"/>
              <a:ext cx="2340000" cy="360000"/>
              <a:chOff x="90000" y="720000"/>
              <a:chExt cx="2340000" cy="540000"/>
            </a:xfrm>
          </p:grpSpPr>
          <p:sp>
            <p:nvSpPr>
              <p:cNvPr id="17" name="Rectangle 16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thanks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Ta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19" name="Group 18"/>
            <p:cNvGrpSpPr/>
            <p:nvPr/>
          </p:nvGrpSpPr>
          <p:grpSpPr>
            <a:xfrm>
              <a:off x="90000" y="1260000"/>
              <a:ext cx="2340000" cy="360000"/>
              <a:chOff x="90000" y="720000"/>
              <a:chExt cx="2340000" cy="540000"/>
            </a:xfrm>
          </p:grpSpPr>
          <p:sp>
            <p:nvSpPr>
              <p:cNvPr id="20" name="Rectangle 19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introduction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In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22" name="Group 21"/>
            <p:cNvGrpSpPr/>
            <p:nvPr/>
          </p:nvGrpSpPr>
          <p:grpSpPr>
            <a:xfrm>
              <a:off x="90000" y="1800000"/>
              <a:ext cx="2340000" cy="360000"/>
              <a:chOff x="90000" y="720000"/>
              <a:chExt cx="2340000" cy="540000"/>
            </a:xfrm>
          </p:grpSpPr>
          <p:sp>
            <p:nvSpPr>
              <p:cNvPr id="23" name="Rectangle 22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background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Ba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25" name="Group 24"/>
            <p:cNvGrpSpPr/>
            <p:nvPr/>
          </p:nvGrpSpPr>
          <p:grpSpPr>
            <a:xfrm>
              <a:off x="89999" y="2340000"/>
              <a:ext cx="2340000" cy="360000"/>
              <a:chOff x="90000" y="720000"/>
              <a:chExt cx="2340000" cy="540000"/>
            </a:xfrm>
          </p:grpSpPr>
          <p:sp>
            <p:nvSpPr>
              <p:cNvPr id="26" name="Rectangle 25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s</a:t>
                </a:r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parky </a:t>
                </a:r>
                <a:r>
                  <a:rPr lang="en-US" sz="1200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jr.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Sp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28" name="Group 27"/>
            <p:cNvGrpSpPr/>
            <p:nvPr/>
          </p:nvGrpSpPr>
          <p:grpSpPr>
            <a:xfrm>
              <a:off x="89999" y="2880000"/>
              <a:ext cx="2340000" cy="360000"/>
              <a:chOff x="90000" y="720000"/>
              <a:chExt cx="2340000" cy="540000"/>
            </a:xfrm>
          </p:grpSpPr>
          <p:sp>
            <p:nvSpPr>
              <p:cNvPr id="29" name="Rectangle 28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kaimana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Ka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31" name="Group 30"/>
            <p:cNvGrpSpPr/>
            <p:nvPr/>
          </p:nvGrpSpPr>
          <p:grpSpPr>
            <a:xfrm>
              <a:off x="90000" y="3420000"/>
              <a:ext cx="2340000" cy="360000"/>
              <a:chOff x="90000" y="720000"/>
              <a:chExt cx="2340000" cy="540000"/>
            </a:xfrm>
          </p:grpSpPr>
          <p:sp>
            <p:nvSpPr>
              <p:cNvPr id="32" name="Rectangle 31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opportunity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Op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34" name="Group 33"/>
            <p:cNvGrpSpPr/>
            <p:nvPr/>
          </p:nvGrpSpPr>
          <p:grpSpPr>
            <a:xfrm>
              <a:off x="89999" y="3960000"/>
              <a:ext cx="2340000" cy="360000"/>
              <a:chOff x="90000" y="720000"/>
              <a:chExt cx="2340000" cy="540000"/>
            </a:xfrm>
          </p:grpSpPr>
          <p:sp>
            <p:nvSpPr>
              <p:cNvPr id="35" name="Rectangle 34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moledcule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Mo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37" name="Group 36"/>
            <p:cNvGrpSpPr/>
            <p:nvPr/>
          </p:nvGrpSpPr>
          <p:grpSpPr>
            <a:xfrm>
              <a:off x="90000" y="4500000"/>
              <a:ext cx="2340000" cy="360000"/>
              <a:chOff x="90000" y="720000"/>
              <a:chExt cx="2340000" cy="540000"/>
            </a:xfrm>
          </p:grpSpPr>
          <p:sp>
            <p:nvSpPr>
              <p:cNvPr id="38" name="Rectangle 37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demo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De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40" name="Group 39"/>
            <p:cNvGrpSpPr/>
            <p:nvPr/>
          </p:nvGrpSpPr>
          <p:grpSpPr>
            <a:xfrm>
              <a:off x="89999" y="5040000"/>
              <a:ext cx="2340000" cy="360000"/>
              <a:chOff x="90000" y="720000"/>
              <a:chExt cx="2340000" cy="540000"/>
            </a:xfrm>
          </p:grpSpPr>
          <p:sp>
            <p:nvSpPr>
              <p:cNvPr id="41" name="Rectangle 40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compiler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Co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28241590"/>
      </p:ext>
    </p:extLst>
  </p:cSld>
  <p:clrMapOvr>
    <a:masterClrMapping/>
  </p:clrMapOvr>
  <p:transition spd="slow" advClick="0" advTm="250">
    <p:wipe dir="r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0" y="0"/>
            <a:ext cx="12198024" cy="6858000"/>
            <a:chOff x="0" y="0"/>
            <a:chExt cx="12198024" cy="685800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8024" cy="685800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1440000" y="5245200"/>
              <a:ext cx="6244082" cy="8925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 err="1">
                  <a:solidFill>
                    <a:schemeClr val="bg1"/>
                  </a:solidFill>
                  <a:latin typeface="Helvetica Neue Thin" charset="0"/>
                  <a:ea typeface="Helvetica Neue Thin" charset="0"/>
                  <a:cs typeface="Helvetica Neue Thin" charset="0"/>
                </a:rPr>
                <a:t>m</a:t>
              </a:r>
              <a:r>
                <a:rPr lang="en-US" sz="3600" dirty="0" err="1" smtClean="0">
                  <a:solidFill>
                    <a:schemeClr val="bg1"/>
                  </a:solidFill>
                  <a:latin typeface="Helvetica Neue Thin" charset="0"/>
                  <a:ea typeface="Helvetica Neue Thin" charset="0"/>
                  <a:cs typeface="Helvetica Neue Thin" charset="0"/>
                </a:rPr>
                <a:t>oledcule</a:t>
              </a:r>
              <a:endParaRPr lang="en-US" sz="3600" dirty="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endParaRPr>
            </a:p>
            <a:p>
              <a:r>
                <a:rPr lang="en-US" sz="1600" dirty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rPr>
                <a:t>your future friendly community based programmable led controller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0" y="0"/>
            <a:ext cx="2520001" cy="6858000"/>
            <a:chOff x="-1" y="0"/>
            <a:chExt cx="2520001" cy="6858000"/>
          </a:xfrm>
        </p:grpSpPr>
        <p:sp>
          <p:nvSpPr>
            <p:cNvPr id="4" name="Rectangle 3"/>
            <p:cNvSpPr/>
            <p:nvPr/>
          </p:nvSpPr>
          <p:spPr>
            <a:xfrm>
              <a:off x="-1" y="0"/>
              <a:ext cx="2520000" cy="68580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0" y="0"/>
              <a:ext cx="2520000" cy="54000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90000" y="720000"/>
              <a:ext cx="2340000" cy="360000"/>
              <a:chOff x="90000" y="720000"/>
              <a:chExt cx="2340000" cy="540000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welcome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We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70000" y="90000"/>
              <a:ext cx="360000" cy="360000"/>
            </a:xfrm>
            <a:prstGeom prst="rect">
              <a:avLst/>
            </a:prstGeom>
          </p:spPr>
        </p:pic>
        <p:sp>
          <p:nvSpPr>
            <p:cNvPr id="15" name="Rectangle 14"/>
            <p:cNvSpPr/>
            <p:nvPr/>
          </p:nvSpPr>
          <p:spPr>
            <a:xfrm>
              <a:off x="90000" y="90000"/>
              <a:ext cx="2160000" cy="36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dirty="0" err="1" smtClean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rPr>
                <a:t>moledcule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90000" y="6390000"/>
              <a:ext cx="2340000" cy="360000"/>
              <a:chOff x="90000" y="720000"/>
              <a:chExt cx="2340000" cy="540000"/>
            </a:xfrm>
          </p:grpSpPr>
          <p:sp>
            <p:nvSpPr>
              <p:cNvPr id="17" name="Rectangle 16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thanks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Ta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19" name="Group 18"/>
            <p:cNvGrpSpPr/>
            <p:nvPr/>
          </p:nvGrpSpPr>
          <p:grpSpPr>
            <a:xfrm>
              <a:off x="90000" y="1260000"/>
              <a:ext cx="2340000" cy="360000"/>
              <a:chOff x="90000" y="720000"/>
              <a:chExt cx="2340000" cy="540000"/>
            </a:xfrm>
          </p:grpSpPr>
          <p:sp>
            <p:nvSpPr>
              <p:cNvPr id="20" name="Rectangle 19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introduction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In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22" name="Group 21"/>
            <p:cNvGrpSpPr/>
            <p:nvPr/>
          </p:nvGrpSpPr>
          <p:grpSpPr>
            <a:xfrm>
              <a:off x="90000" y="1800000"/>
              <a:ext cx="2340000" cy="360000"/>
              <a:chOff x="90000" y="720000"/>
              <a:chExt cx="2340000" cy="540000"/>
            </a:xfrm>
          </p:grpSpPr>
          <p:sp>
            <p:nvSpPr>
              <p:cNvPr id="23" name="Rectangle 22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background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Ba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25" name="Group 24"/>
            <p:cNvGrpSpPr/>
            <p:nvPr/>
          </p:nvGrpSpPr>
          <p:grpSpPr>
            <a:xfrm>
              <a:off x="89999" y="2340000"/>
              <a:ext cx="2340000" cy="360000"/>
              <a:chOff x="90000" y="720000"/>
              <a:chExt cx="2340000" cy="540000"/>
            </a:xfrm>
          </p:grpSpPr>
          <p:sp>
            <p:nvSpPr>
              <p:cNvPr id="26" name="Rectangle 25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s</a:t>
                </a:r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parky </a:t>
                </a:r>
                <a:r>
                  <a:rPr lang="en-US" sz="1200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jr.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Sp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28" name="Group 27"/>
            <p:cNvGrpSpPr/>
            <p:nvPr/>
          </p:nvGrpSpPr>
          <p:grpSpPr>
            <a:xfrm>
              <a:off x="89999" y="2880000"/>
              <a:ext cx="2340000" cy="360000"/>
              <a:chOff x="90000" y="720000"/>
              <a:chExt cx="2340000" cy="540000"/>
            </a:xfrm>
          </p:grpSpPr>
          <p:sp>
            <p:nvSpPr>
              <p:cNvPr id="29" name="Rectangle 28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kaimana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Ka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31" name="Group 30"/>
            <p:cNvGrpSpPr/>
            <p:nvPr/>
          </p:nvGrpSpPr>
          <p:grpSpPr>
            <a:xfrm>
              <a:off x="90000" y="3420000"/>
              <a:ext cx="2340000" cy="360000"/>
              <a:chOff x="90000" y="720000"/>
              <a:chExt cx="2340000" cy="540000"/>
            </a:xfrm>
          </p:grpSpPr>
          <p:sp>
            <p:nvSpPr>
              <p:cNvPr id="32" name="Rectangle 31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opportunity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Op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34" name="Group 33"/>
            <p:cNvGrpSpPr/>
            <p:nvPr/>
          </p:nvGrpSpPr>
          <p:grpSpPr>
            <a:xfrm>
              <a:off x="89999" y="3960000"/>
              <a:ext cx="2340000" cy="360000"/>
              <a:chOff x="90000" y="720000"/>
              <a:chExt cx="2340000" cy="540000"/>
            </a:xfrm>
          </p:grpSpPr>
          <p:sp>
            <p:nvSpPr>
              <p:cNvPr id="35" name="Rectangle 34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moledcule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Mo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37" name="Group 36"/>
            <p:cNvGrpSpPr/>
            <p:nvPr/>
          </p:nvGrpSpPr>
          <p:grpSpPr>
            <a:xfrm>
              <a:off x="90000" y="4500000"/>
              <a:ext cx="2340000" cy="360000"/>
              <a:chOff x="90000" y="720000"/>
              <a:chExt cx="2340000" cy="540000"/>
            </a:xfrm>
          </p:grpSpPr>
          <p:sp>
            <p:nvSpPr>
              <p:cNvPr id="38" name="Rectangle 37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demo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De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40" name="Group 39"/>
            <p:cNvGrpSpPr/>
            <p:nvPr/>
          </p:nvGrpSpPr>
          <p:grpSpPr>
            <a:xfrm>
              <a:off x="89999" y="5040000"/>
              <a:ext cx="2340000" cy="360000"/>
              <a:chOff x="90000" y="720000"/>
              <a:chExt cx="2340000" cy="540000"/>
            </a:xfrm>
          </p:grpSpPr>
          <p:sp>
            <p:nvSpPr>
              <p:cNvPr id="41" name="Rectangle 40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compiler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Co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91034865"/>
      </p:ext>
    </p:extLst>
  </p:cSld>
  <p:clrMapOvr>
    <a:masterClrMapping/>
  </p:clrMapOvr>
  <p:transition spd="slow" advClick="0" advTm="250">
    <p:wipe dir="r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3" name="Group 42"/>
          <p:cNvGrpSpPr/>
          <p:nvPr/>
        </p:nvGrpSpPr>
        <p:grpSpPr>
          <a:xfrm>
            <a:off x="0" y="0"/>
            <a:ext cx="12198024" cy="6858000"/>
            <a:chOff x="0" y="0"/>
            <a:chExt cx="12198024" cy="6858000"/>
          </a:xfrm>
        </p:grpSpPr>
        <p:pic>
          <p:nvPicPr>
            <p:cNvPr id="44" name="Picture 43"/>
            <p:cNvPicPr>
              <a:picLocks noChangeAspect="1"/>
            </p:cNvPicPr>
            <p:nvPr/>
          </p:nvPicPr>
          <p:blipFill>
            <a:blip r:embed="rId2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8024" cy="6858000"/>
            </a:xfrm>
            <a:prstGeom prst="rect">
              <a:avLst/>
            </a:prstGeom>
          </p:spPr>
        </p:pic>
        <p:sp>
          <p:nvSpPr>
            <p:cNvPr id="45" name="TextBox 44"/>
            <p:cNvSpPr txBox="1"/>
            <p:nvPr/>
          </p:nvSpPr>
          <p:spPr>
            <a:xfrm>
              <a:off x="1440000" y="5245200"/>
              <a:ext cx="6244082" cy="8925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 err="1">
                  <a:solidFill>
                    <a:schemeClr val="bg1"/>
                  </a:solidFill>
                  <a:latin typeface="Helvetica Neue Thin" charset="0"/>
                  <a:ea typeface="Helvetica Neue Thin" charset="0"/>
                  <a:cs typeface="Helvetica Neue Thin" charset="0"/>
                </a:rPr>
                <a:t>m</a:t>
              </a:r>
              <a:r>
                <a:rPr lang="en-US" sz="3600" dirty="0" err="1" smtClean="0">
                  <a:solidFill>
                    <a:schemeClr val="bg1"/>
                  </a:solidFill>
                  <a:latin typeface="Helvetica Neue Thin" charset="0"/>
                  <a:ea typeface="Helvetica Neue Thin" charset="0"/>
                  <a:cs typeface="Helvetica Neue Thin" charset="0"/>
                </a:rPr>
                <a:t>oledcule</a:t>
              </a:r>
              <a:endParaRPr lang="en-US" sz="3600" dirty="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endParaRPr>
            </a:p>
            <a:p>
              <a:r>
                <a:rPr lang="en-US" sz="1600" dirty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rPr>
                <a:t>your future friendly community based programmable led controller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0" y="0"/>
            <a:ext cx="2520001" cy="6858000"/>
            <a:chOff x="-1" y="0"/>
            <a:chExt cx="2520001" cy="6858000"/>
          </a:xfrm>
        </p:grpSpPr>
        <p:sp>
          <p:nvSpPr>
            <p:cNvPr id="4" name="Rectangle 3"/>
            <p:cNvSpPr/>
            <p:nvPr/>
          </p:nvSpPr>
          <p:spPr>
            <a:xfrm>
              <a:off x="-1" y="0"/>
              <a:ext cx="2520000" cy="68580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0" y="0"/>
              <a:ext cx="2520000" cy="54000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90000" y="720000"/>
              <a:ext cx="2340000" cy="360000"/>
              <a:chOff x="90000" y="720000"/>
              <a:chExt cx="2340000" cy="540000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welcome</a:t>
                </a:r>
                <a:endParaRPr lang="en-US" sz="12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rgbClr val="14D3B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We</a:t>
                </a:r>
                <a:endParaRPr lang="en-US" sz="800" b="1" dirty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70000" y="90000"/>
              <a:ext cx="360000" cy="360000"/>
            </a:xfrm>
            <a:prstGeom prst="rect">
              <a:avLst/>
            </a:prstGeom>
          </p:spPr>
        </p:pic>
        <p:sp>
          <p:nvSpPr>
            <p:cNvPr id="15" name="Rectangle 14"/>
            <p:cNvSpPr/>
            <p:nvPr/>
          </p:nvSpPr>
          <p:spPr>
            <a:xfrm>
              <a:off x="90000" y="90000"/>
              <a:ext cx="2160000" cy="36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dirty="0" err="1" smtClean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rPr>
                <a:t>moledcule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90000" y="6390000"/>
              <a:ext cx="2340000" cy="360000"/>
              <a:chOff x="90000" y="720000"/>
              <a:chExt cx="2340000" cy="540000"/>
            </a:xfrm>
          </p:grpSpPr>
          <p:sp>
            <p:nvSpPr>
              <p:cNvPr id="17" name="Rectangle 16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thanks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Ta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19" name="Group 18"/>
            <p:cNvGrpSpPr/>
            <p:nvPr/>
          </p:nvGrpSpPr>
          <p:grpSpPr>
            <a:xfrm>
              <a:off x="90000" y="1260000"/>
              <a:ext cx="2340000" cy="360000"/>
              <a:chOff x="90000" y="720000"/>
              <a:chExt cx="2340000" cy="540000"/>
            </a:xfrm>
          </p:grpSpPr>
          <p:sp>
            <p:nvSpPr>
              <p:cNvPr id="20" name="Rectangle 19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introduction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In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22" name="Group 21"/>
            <p:cNvGrpSpPr/>
            <p:nvPr/>
          </p:nvGrpSpPr>
          <p:grpSpPr>
            <a:xfrm>
              <a:off x="90000" y="1800000"/>
              <a:ext cx="2340000" cy="360000"/>
              <a:chOff x="90000" y="720000"/>
              <a:chExt cx="2340000" cy="540000"/>
            </a:xfrm>
          </p:grpSpPr>
          <p:sp>
            <p:nvSpPr>
              <p:cNvPr id="23" name="Rectangle 22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background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Ba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25" name="Group 24"/>
            <p:cNvGrpSpPr/>
            <p:nvPr/>
          </p:nvGrpSpPr>
          <p:grpSpPr>
            <a:xfrm>
              <a:off x="89999" y="2340000"/>
              <a:ext cx="2340000" cy="360000"/>
              <a:chOff x="90000" y="720000"/>
              <a:chExt cx="2340000" cy="540000"/>
            </a:xfrm>
          </p:grpSpPr>
          <p:sp>
            <p:nvSpPr>
              <p:cNvPr id="26" name="Rectangle 25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s</a:t>
                </a:r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parky </a:t>
                </a:r>
                <a:r>
                  <a:rPr lang="en-US" sz="1200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jr.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Sp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28" name="Group 27"/>
            <p:cNvGrpSpPr/>
            <p:nvPr/>
          </p:nvGrpSpPr>
          <p:grpSpPr>
            <a:xfrm>
              <a:off x="89999" y="2880000"/>
              <a:ext cx="2340000" cy="360000"/>
              <a:chOff x="90000" y="720000"/>
              <a:chExt cx="2340000" cy="540000"/>
            </a:xfrm>
          </p:grpSpPr>
          <p:sp>
            <p:nvSpPr>
              <p:cNvPr id="29" name="Rectangle 28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kaimana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Ka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31" name="Group 30"/>
            <p:cNvGrpSpPr/>
            <p:nvPr/>
          </p:nvGrpSpPr>
          <p:grpSpPr>
            <a:xfrm>
              <a:off x="90000" y="3420000"/>
              <a:ext cx="2340000" cy="360000"/>
              <a:chOff x="90000" y="720000"/>
              <a:chExt cx="2340000" cy="540000"/>
            </a:xfrm>
          </p:grpSpPr>
          <p:sp>
            <p:nvSpPr>
              <p:cNvPr id="32" name="Rectangle 31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opportunity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Op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34" name="Group 33"/>
            <p:cNvGrpSpPr/>
            <p:nvPr/>
          </p:nvGrpSpPr>
          <p:grpSpPr>
            <a:xfrm>
              <a:off x="89999" y="3960000"/>
              <a:ext cx="2340000" cy="360000"/>
              <a:chOff x="90000" y="720000"/>
              <a:chExt cx="2340000" cy="540000"/>
            </a:xfrm>
          </p:grpSpPr>
          <p:sp>
            <p:nvSpPr>
              <p:cNvPr id="35" name="Rectangle 34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moledcule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Mo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37" name="Group 36"/>
            <p:cNvGrpSpPr/>
            <p:nvPr/>
          </p:nvGrpSpPr>
          <p:grpSpPr>
            <a:xfrm>
              <a:off x="90000" y="4500000"/>
              <a:ext cx="2340000" cy="360000"/>
              <a:chOff x="90000" y="720000"/>
              <a:chExt cx="2340000" cy="540000"/>
            </a:xfrm>
          </p:grpSpPr>
          <p:sp>
            <p:nvSpPr>
              <p:cNvPr id="38" name="Rectangle 37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demo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De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40" name="Group 39"/>
            <p:cNvGrpSpPr/>
            <p:nvPr/>
          </p:nvGrpSpPr>
          <p:grpSpPr>
            <a:xfrm>
              <a:off x="89999" y="5040000"/>
              <a:ext cx="2340000" cy="360000"/>
              <a:chOff x="90000" y="720000"/>
              <a:chExt cx="2340000" cy="540000"/>
            </a:xfrm>
          </p:grpSpPr>
          <p:sp>
            <p:nvSpPr>
              <p:cNvPr id="41" name="Rectangle 40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compiler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Co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0124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50">
        <p:fade/>
      </p:transition>
    </mc:Choice>
    <mc:Fallback xmlns="">
      <p:transition spd="med" advClick="0" advTm="25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0" y="0"/>
            <a:ext cx="12198024" cy="6858000"/>
            <a:chOff x="0" y="0"/>
            <a:chExt cx="12198024" cy="685800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8024" cy="685800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1440000" y="5245200"/>
              <a:ext cx="6244082" cy="8925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 err="1">
                  <a:solidFill>
                    <a:schemeClr val="bg1"/>
                  </a:solidFill>
                  <a:latin typeface="Helvetica Neue Thin" charset="0"/>
                  <a:ea typeface="Helvetica Neue Thin" charset="0"/>
                  <a:cs typeface="Helvetica Neue Thin" charset="0"/>
                </a:rPr>
                <a:t>m</a:t>
              </a:r>
              <a:r>
                <a:rPr lang="en-US" sz="3600" dirty="0" err="1" smtClean="0">
                  <a:solidFill>
                    <a:schemeClr val="bg1"/>
                  </a:solidFill>
                  <a:latin typeface="Helvetica Neue Thin" charset="0"/>
                  <a:ea typeface="Helvetica Neue Thin" charset="0"/>
                  <a:cs typeface="Helvetica Neue Thin" charset="0"/>
                </a:rPr>
                <a:t>oledcule</a:t>
              </a:r>
              <a:endParaRPr lang="en-US" sz="3600" dirty="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endParaRPr>
            </a:p>
            <a:p>
              <a:r>
                <a:rPr lang="en-US" sz="1600" dirty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rPr>
                <a:t>your future friendly community based programmable led controller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0" y="0"/>
            <a:ext cx="2520001" cy="6858000"/>
            <a:chOff x="-1" y="0"/>
            <a:chExt cx="2520001" cy="6858000"/>
          </a:xfrm>
        </p:grpSpPr>
        <p:sp>
          <p:nvSpPr>
            <p:cNvPr id="4" name="Rectangle 3"/>
            <p:cNvSpPr/>
            <p:nvPr/>
          </p:nvSpPr>
          <p:spPr>
            <a:xfrm>
              <a:off x="-1" y="0"/>
              <a:ext cx="2520000" cy="68580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0" y="0"/>
              <a:ext cx="2520000" cy="54000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90000" y="720000"/>
              <a:ext cx="2340000" cy="360000"/>
              <a:chOff x="90000" y="720000"/>
              <a:chExt cx="2340000" cy="540000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welcome</a:t>
                </a:r>
                <a:endParaRPr lang="en-US" sz="12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rgbClr val="14D3B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We</a:t>
                </a:r>
                <a:endParaRPr lang="en-US" sz="800" b="1" dirty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70000" y="90000"/>
              <a:ext cx="360000" cy="360000"/>
            </a:xfrm>
            <a:prstGeom prst="rect">
              <a:avLst/>
            </a:prstGeom>
          </p:spPr>
        </p:pic>
        <p:sp>
          <p:nvSpPr>
            <p:cNvPr id="15" name="Rectangle 14"/>
            <p:cNvSpPr/>
            <p:nvPr/>
          </p:nvSpPr>
          <p:spPr>
            <a:xfrm>
              <a:off x="90000" y="90000"/>
              <a:ext cx="2160000" cy="36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dirty="0" err="1" smtClean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rPr>
                <a:t>moledcule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90000" y="6390000"/>
              <a:ext cx="2340000" cy="360000"/>
              <a:chOff x="90000" y="720000"/>
              <a:chExt cx="2340000" cy="540000"/>
            </a:xfrm>
          </p:grpSpPr>
          <p:sp>
            <p:nvSpPr>
              <p:cNvPr id="17" name="Rectangle 16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thanks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Ta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19" name="Group 18"/>
            <p:cNvGrpSpPr/>
            <p:nvPr/>
          </p:nvGrpSpPr>
          <p:grpSpPr>
            <a:xfrm>
              <a:off x="90000" y="1260000"/>
              <a:ext cx="2340000" cy="360000"/>
              <a:chOff x="90000" y="720000"/>
              <a:chExt cx="2340000" cy="540000"/>
            </a:xfrm>
          </p:grpSpPr>
          <p:sp>
            <p:nvSpPr>
              <p:cNvPr id="20" name="Rectangle 19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introduction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In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22" name="Group 21"/>
            <p:cNvGrpSpPr/>
            <p:nvPr/>
          </p:nvGrpSpPr>
          <p:grpSpPr>
            <a:xfrm>
              <a:off x="90000" y="1800000"/>
              <a:ext cx="2340000" cy="360000"/>
              <a:chOff x="90000" y="720000"/>
              <a:chExt cx="2340000" cy="540000"/>
            </a:xfrm>
          </p:grpSpPr>
          <p:sp>
            <p:nvSpPr>
              <p:cNvPr id="23" name="Rectangle 22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background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Ba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25" name="Group 24"/>
            <p:cNvGrpSpPr/>
            <p:nvPr/>
          </p:nvGrpSpPr>
          <p:grpSpPr>
            <a:xfrm>
              <a:off x="89999" y="2340000"/>
              <a:ext cx="2340000" cy="360000"/>
              <a:chOff x="90000" y="720000"/>
              <a:chExt cx="2340000" cy="540000"/>
            </a:xfrm>
          </p:grpSpPr>
          <p:sp>
            <p:nvSpPr>
              <p:cNvPr id="26" name="Rectangle 25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s</a:t>
                </a:r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parky </a:t>
                </a:r>
                <a:r>
                  <a:rPr lang="en-US" sz="1200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jr.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Sp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28" name="Group 27"/>
            <p:cNvGrpSpPr/>
            <p:nvPr/>
          </p:nvGrpSpPr>
          <p:grpSpPr>
            <a:xfrm>
              <a:off x="89999" y="2880000"/>
              <a:ext cx="2340000" cy="360000"/>
              <a:chOff x="90000" y="720000"/>
              <a:chExt cx="2340000" cy="540000"/>
            </a:xfrm>
          </p:grpSpPr>
          <p:sp>
            <p:nvSpPr>
              <p:cNvPr id="29" name="Rectangle 28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kaimana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Ka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31" name="Group 30"/>
            <p:cNvGrpSpPr/>
            <p:nvPr/>
          </p:nvGrpSpPr>
          <p:grpSpPr>
            <a:xfrm>
              <a:off x="90000" y="3420000"/>
              <a:ext cx="2340000" cy="360000"/>
              <a:chOff x="90000" y="720000"/>
              <a:chExt cx="2340000" cy="540000"/>
            </a:xfrm>
          </p:grpSpPr>
          <p:sp>
            <p:nvSpPr>
              <p:cNvPr id="32" name="Rectangle 31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opportunity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Op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34" name="Group 33"/>
            <p:cNvGrpSpPr/>
            <p:nvPr/>
          </p:nvGrpSpPr>
          <p:grpSpPr>
            <a:xfrm>
              <a:off x="89999" y="3960000"/>
              <a:ext cx="2340000" cy="360000"/>
              <a:chOff x="90000" y="720000"/>
              <a:chExt cx="2340000" cy="540000"/>
            </a:xfrm>
          </p:grpSpPr>
          <p:sp>
            <p:nvSpPr>
              <p:cNvPr id="35" name="Rectangle 34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moledcule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Mo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37" name="Group 36"/>
            <p:cNvGrpSpPr/>
            <p:nvPr/>
          </p:nvGrpSpPr>
          <p:grpSpPr>
            <a:xfrm>
              <a:off x="90000" y="4500000"/>
              <a:ext cx="2340000" cy="360000"/>
              <a:chOff x="90000" y="720000"/>
              <a:chExt cx="2340000" cy="540000"/>
            </a:xfrm>
          </p:grpSpPr>
          <p:sp>
            <p:nvSpPr>
              <p:cNvPr id="38" name="Rectangle 37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demo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De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40" name="Group 39"/>
            <p:cNvGrpSpPr/>
            <p:nvPr/>
          </p:nvGrpSpPr>
          <p:grpSpPr>
            <a:xfrm>
              <a:off x="89999" y="5040000"/>
              <a:ext cx="2340000" cy="360000"/>
              <a:chOff x="90000" y="720000"/>
              <a:chExt cx="2340000" cy="540000"/>
            </a:xfrm>
          </p:grpSpPr>
          <p:sp>
            <p:nvSpPr>
              <p:cNvPr id="41" name="Rectangle 40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compiler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Co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</p:grpSp>
      <p:grpSp>
        <p:nvGrpSpPr>
          <p:cNvPr id="43" name="Group 42"/>
          <p:cNvGrpSpPr/>
          <p:nvPr/>
        </p:nvGrpSpPr>
        <p:grpSpPr>
          <a:xfrm>
            <a:off x="8593200" y="-7200"/>
            <a:ext cx="3618000" cy="6865200"/>
            <a:chOff x="8593200" y="-7200"/>
            <a:chExt cx="3618000" cy="6865200"/>
          </a:xfrm>
        </p:grpSpPr>
        <p:sp>
          <p:nvSpPr>
            <p:cNvPr id="44" name="Rectangle 43"/>
            <p:cNvSpPr/>
            <p:nvPr/>
          </p:nvSpPr>
          <p:spPr>
            <a:xfrm>
              <a:off x="8596800" y="0"/>
              <a:ext cx="3600000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8596800" y="540000"/>
              <a:ext cx="3600000" cy="90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Helvetica Neue Thin" charset="0"/>
                  <a:ea typeface="Helvetica Neue Thin" charset="0"/>
                  <a:cs typeface="Helvetica Neue Thin" charset="0"/>
                </a:rPr>
                <a:t>         </a:t>
              </a:r>
              <a:r>
                <a:rPr lang="en-US" sz="24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Helvetica Neue Thin" charset="0"/>
                  <a:ea typeface="Helvetica Neue Thin" charset="0"/>
                  <a:cs typeface="Helvetica Neue Thin" charset="0"/>
                </a:rPr>
                <a:t>moledcule</a:t>
              </a:r>
              <a:endPara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endParaRPr>
            </a:p>
          </p:txBody>
        </p:sp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76800" y="720000"/>
              <a:ext cx="540000" cy="540000"/>
            </a:xfrm>
            <a:prstGeom prst="rect">
              <a:avLst/>
            </a:prstGeom>
          </p:spPr>
        </p:pic>
        <p:sp>
          <p:nvSpPr>
            <p:cNvPr id="47" name="Rectangle 46"/>
            <p:cNvSpPr/>
            <p:nvPr/>
          </p:nvSpPr>
          <p:spPr>
            <a:xfrm>
              <a:off x="8776800" y="1440000"/>
              <a:ext cx="3240000" cy="5220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tIns="180000" rIns="180000" bIns="180000" rtlCol="0" anchor="t"/>
            <a:lstStyle/>
            <a:p>
              <a:r>
                <a:rPr lang="en-US" sz="2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welcome</a:t>
              </a:r>
              <a:endPara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  <a:p>
              <a:endPara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  <a:p>
              <a:r>
                <a:rPr 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your </a:t>
              </a:r>
              <a: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future friendly community based programmable led controller </a:t>
              </a:r>
              <a:b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</a:br>
              <a: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/>
              </a:r>
              <a:b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</a:br>
              <a: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specifically design for the fighting game community, </a:t>
              </a:r>
              <a:r>
                <a:rPr lang="en-US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modders</a:t>
              </a:r>
              <a: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 and </a:t>
              </a:r>
              <a:r>
                <a:rPr lang="en-US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fightstick</a:t>
              </a:r>
              <a: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 enthusiasts. </a:t>
              </a:r>
              <a:endPara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  <a:p>
              <a:endPara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  <a:p>
              <a:r>
                <a:rPr 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control </a:t>
              </a:r>
              <a: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your LEDs (button, </a:t>
              </a:r>
              <a:r>
                <a:rPr lang="en-US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balltop</a:t>
              </a:r>
              <a: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, plate) right from molecule itself.</a:t>
              </a:r>
            </a:p>
            <a:p>
              <a:endPara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8593200" y="-7200"/>
              <a:ext cx="3618000" cy="5436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4082696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0" y="0"/>
            <a:ext cx="2520001" cy="6858000"/>
            <a:chOff x="-1" y="0"/>
            <a:chExt cx="2520001" cy="6858000"/>
          </a:xfrm>
        </p:grpSpPr>
        <p:sp>
          <p:nvSpPr>
            <p:cNvPr id="4" name="Rectangle 3"/>
            <p:cNvSpPr/>
            <p:nvPr/>
          </p:nvSpPr>
          <p:spPr>
            <a:xfrm>
              <a:off x="-1" y="0"/>
              <a:ext cx="2520000" cy="68580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0" y="0"/>
              <a:ext cx="2520000" cy="54000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90000" y="720000"/>
              <a:ext cx="2340000" cy="360000"/>
              <a:chOff x="90000" y="720000"/>
              <a:chExt cx="2340000" cy="540000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welcome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We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70000" y="90000"/>
              <a:ext cx="360000" cy="360000"/>
            </a:xfrm>
            <a:prstGeom prst="rect">
              <a:avLst/>
            </a:prstGeom>
          </p:spPr>
        </p:pic>
        <p:sp>
          <p:nvSpPr>
            <p:cNvPr id="15" name="Rectangle 14"/>
            <p:cNvSpPr/>
            <p:nvPr/>
          </p:nvSpPr>
          <p:spPr>
            <a:xfrm>
              <a:off x="90000" y="90000"/>
              <a:ext cx="2160000" cy="36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dirty="0" err="1" smtClean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rPr>
                <a:t>moledcule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90000" y="6390000"/>
              <a:ext cx="2340000" cy="360000"/>
              <a:chOff x="90000" y="720000"/>
              <a:chExt cx="2340000" cy="540000"/>
            </a:xfrm>
          </p:grpSpPr>
          <p:sp>
            <p:nvSpPr>
              <p:cNvPr id="17" name="Rectangle 16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thanks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Ta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19" name="Group 18"/>
            <p:cNvGrpSpPr/>
            <p:nvPr/>
          </p:nvGrpSpPr>
          <p:grpSpPr>
            <a:xfrm>
              <a:off x="90000" y="1260000"/>
              <a:ext cx="2340000" cy="360000"/>
              <a:chOff x="90000" y="720000"/>
              <a:chExt cx="2340000" cy="540000"/>
            </a:xfrm>
          </p:grpSpPr>
          <p:sp>
            <p:nvSpPr>
              <p:cNvPr id="20" name="Rectangle 19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introduction</a:t>
                </a:r>
                <a:endParaRPr lang="en-US" sz="12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rgbClr val="14D3B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In</a:t>
                </a:r>
                <a:endParaRPr lang="en-US" sz="800" b="1" dirty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22" name="Group 21"/>
            <p:cNvGrpSpPr/>
            <p:nvPr/>
          </p:nvGrpSpPr>
          <p:grpSpPr>
            <a:xfrm>
              <a:off x="90000" y="1800000"/>
              <a:ext cx="2340000" cy="360000"/>
              <a:chOff x="90000" y="720000"/>
              <a:chExt cx="2340000" cy="540000"/>
            </a:xfrm>
          </p:grpSpPr>
          <p:sp>
            <p:nvSpPr>
              <p:cNvPr id="23" name="Rectangle 22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background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Ba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25" name="Group 24"/>
            <p:cNvGrpSpPr/>
            <p:nvPr/>
          </p:nvGrpSpPr>
          <p:grpSpPr>
            <a:xfrm>
              <a:off x="89999" y="2340000"/>
              <a:ext cx="2340000" cy="360000"/>
              <a:chOff x="90000" y="720000"/>
              <a:chExt cx="2340000" cy="540000"/>
            </a:xfrm>
          </p:grpSpPr>
          <p:sp>
            <p:nvSpPr>
              <p:cNvPr id="26" name="Rectangle 25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s</a:t>
                </a:r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parky </a:t>
                </a:r>
                <a:r>
                  <a:rPr lang="en-US" sz="1200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jr.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Sp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28" name="Group 27"/>
            <p:cNvGrpSpPr/>
            <p:nvPr/>
          </p:nvGrpSpPr>
          <p:grpSpPr>
            <a:xfrm>
              <a:off x="89999" y="2880000"/>
              <a:ext cx="2340000" cy="360000"/>
              <a:chOff x="90000" y="720000"/>
              <a:chExt cx="2340000" cy="540000"/>
            </a:xfrm>
          </p:grpSpPr>
          <p:sp>
            <p:nvSpPr>
              <p:cNvPr id="29" name="Rectangle 28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kaimana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Ka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31" name="Group 30"/>
            <p:cNvGrpSpPr/>
            <p:nvPr/>
          </p:nvGrpSpPr>
          <p:grpSpPr>
            <a:xfrm>
              <a:off x="90000" y="3420000"/>
              <a:ext cx="2340000" cy="360000"/>
              <a:chOff x="90000" y="720000"/>
              <a:chExt cx="2340000" cy="540000"/>
            </a:xfrm>
          </p:grpSpPr>
          <p:sp>
            <p:nvSpPr>
              <p:cNvPr id="32" name="Rectangle 31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opportunity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Op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34" name="Group 33"/>
            <p:cNvGrpSpPr/>
            <p:nvPr/>
          </p:nvGrpSpPr>
          <p:grpSpPr>
            <a:xfrm>
              <a:off x="89999" y="3960000"/>
              <a:ext cx="2340000" cy="360000"/>
              <a:chOff x="90000" y="720000"/>
              <a:chExt cx="2340000" cy="540000"/>
            </a:xfrm>
          </p:grpSpPr>
          <p:sp>
            <p:nvSpPr>
              <p:cNvPr id="35" name="Rectangle 34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moledcule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Mo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37" name="Group 36"/>
            <p:cNvGrpSpPr/>
            <p:nvPr/>
          </p:nvGrpSpPr>
          <p:grpSpPr>
            <a:xfrm>
              <a:off x="90000" y="4500000"/>
              <a:ext cx="2340000" cy="360000"/>
              <a:chOff x="90000" y="720000"/>
              <a:chExt cx="2340000" cy="540000"/>
            </a:xfrm>
          </p:grpSpPr>
          <p:sp>
            <p:nvSpPr>
              <p:cNvPr id="38" name="Rectangle 37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demo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De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40" name="Group 39"/>
            <p:cNvGrpSpPr/>
            <p:nvPr/>
          </p:nvGrpSpPr>
          <p:grpSpPr>
            <a:xfrm>
              <a:off x="89999" y="5040000"/>
              <a:ext cx="2340000" cy="360000"/>
              <a:chOff x="90000" y="720000"/>
              <a:chExt cx="2340000" cy="540000"/>
            </a:xfrm>
          </p:grpSpPr>
          <p:sp>
            <p:nvSpPr>
              <p:cNvPr id="41" name="Rectangle 40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compiler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Co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</p:grpSp>
      <p:sp>
        <p:nvSpPr>
          <p:cNvPr id="44" name="Rectangle 43"/>
          <p:cNvSpPr/>
          <p:nvPr/>
        </p:nvSpPr>
        <p:spPr>
          <a:xfrm>
            <a:off x="8596800" y="0"/>
            <a:ext cx="3600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2880000" y="896400"/>
            <a:ext cx="8971200" cy="560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/>
          <a:lstStyle/>
          <a:p>
            <a:r>
              <a:rPr lang="en-US" sz="3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introduction</a:t>
            </a:r>
            <a:endParaRPr lang="en-US" sz="3200" dirty="0">
              <a:solidFill>
                <a:schemeClr val="tx1">
                  <a:lumMod val="50000"/>
                  <a:lumOff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  <a:p>
            <a:endParaRPr lang="en-US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hi, my name is </a:t>
            </a:r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eugene andruszczenko*</a:t>
            </a:r>
          </a:p>
          <a:p>
            <a:endParaRPr lang="en-US" sz="2000" b="1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sz="20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r>
              <a:rPr lang="en-US" sz="20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i</a:t>
            </a:r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 am a full stack developer at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2520000" y="-7200"/>
            <a:ext cx="9691200" cy="543600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9416706" y="6390000"/>
            <a:ext cx="24416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* </a:t>
            </a:r>
            <a:r>
              <a:rPr lang="en-US" sz="1200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a.k.a</a:t>
            </a: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 32teeth *true fact, google </a:t>
            </a:r>
            <a:r>
              <a:rPr lang="en-US" sz="12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it</a:t>
            </a:r>
            <a:endParaRPr lang="en-US" sz="1200" i="1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2679" y="2587339"/>
            <a:ext cx="12700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745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0" y="0"/>
            <a:ext cx="2520001" cy="6858000"/>
            <a:chOff x="-1" y="0"/>
            <a:chExt cx="2520001" cy="6858000"/>
          </a:xfrm>
        </p:grpSpPr>
        <p:sp>
          <p:nvSpPr>
            <p:cNvPr id="4" name="Rectangle 3"/>
            <p:cNvSpPr/>
            <p:nvPr/>
          </p:nvSpPr>
          <p:spPr>
            <a:xfrm>
              <a:off x="-1" y="0"/>
              <a:ext cx="2520000" cy="68580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0" y="0"/>
              <a:ext cx="2520000" cy="54000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90000" y="720000"/>
              <a:ext cx="2340000" cy="360000"/>
              <a:chOff x="90000" y="720000"/>
              <a:chExt cx="2340000" cy="540000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welcome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We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70000" y="90000"/>
              <a:ext cx="360000" cy="360000"/>
            </a:xfrm>
            <a:prstGeom prst="rect">
              <a:avLst/>
            </a:prstGeom>
          </p:spPr>
        </p:pic>
        <p:sp>
          <p:nvSpPr>
            <p:cNvPr id="15" name="Rectangle 14"/>
            <p:cNvSpPr/>
            <p:nvPr/>
          </p:nvSpPr>
          <p:spPr>
            <a:xfrm>
              <a:off x="90000" y="90000"/>
              <a:ext cx="2160000" cy="36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dirty="0" err="1" smtClean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rPr>
                <a:t>moledcule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90000" y="6390000"/>
              <a:ext cx="2340000" cy="360000"/>
              <a:chOff x="90000" y="720000"/>
              <a:chExt cx="2340000" cy="540000"/>
            </a:xfrm>
          </p:grpSpPr>
          <p:sp>
            <p:nvSpPr>
              <p:cNvPr id="17" name="Rectangle 16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thanks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Ta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19" name="Group 18"/>
            <p:cNvGrpSpPr/>
            <p:nvPr/>
          </p:nvGrpSpPr>
          <p:grpSpPr>
            <a:xfrm>
              <a:off x="90000" y="1260000"/>
              <a:ext cx="2340000" cy="360000"/>
              <a:chOff x="90000" y="720000"/>
              <a:chExt cx="2340000" cy="540000"/>
            </a:xfrm>
          </p:grpSpPr>
          <p:sp>
            <p:nvSpPr>
              <p:cNvPr id="20" name="Rectangle 19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introduction</a:t>
                </a:r>
                <a:endParaRPr lang="en-US" sz="12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rgbClr val="14D3B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In</a:t>
                </a:r>
                <a:endParaRPr lang="en-US" sz="800" b="1" dirty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22" name="Group 21"/>
            <p:cNvGrpSpPr/>
            <p:nvPr/>
          </p:nvGrpSpPr>
          <p:grpSpPr>
            <a:xfrm>
              <a:off x="90000" y="1800000"/>
              <a:ext cx="2340000" cy="360000"/>
              <a:chOff x="90000" y="720000"/>
              <a:chExt cx="2340000" cy="540000"/>
            </a:xfrm>
          </p:grpSpPr>
          <p:sp>
            <p:nvSpPr>
              <p:cNvPr id="23" name="Rectangle 22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background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Ba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25" name="Group 24"/>
            <p:cNvGrpSpPr/>
            <p:nvPr/>
          </p:nvGrpSpPr>
          <p:grpSpPr>
            <a:xfrm>
              <a:off x="89999" y="2340000"/>
              <a:ext cx="2340000" cy="360000"/>
              <a:chOff x="90000" y="720000"/>
              <a:chExt cx="2340000" cy="540000"/>
            </a:xfrm>
          </p:grpSpPr>
          <p:sp>
            <p:nvSpPr>
              <p:cNvPr id="26" name="Rectangle 25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s</a:t>
                </a:r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parky </a:t>
                </a:r>
                <a:r>
                  <a:rPr lang="en-US" sz="1200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jr.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Sp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28" name="Group 27"/>
            <p:cNvGrpSpPr/>
            <p:nvPr/>
          </p:nvGrpSpPr>
          <p:grpSpPr>
            <a:xfrm>
              <a:off x="89999" y="2880000"/>
              <a:ext cx="2340000" cy="360000"/>
              <a:chOff x="90000" y="720000"/>
              <a:chExt cx="2340000" cy="540000"/>
            </a:xfrm>
          </p:grpSpPr>
          <p:sp>
            <p:nvSpPr>
              <p:cNvPr id="29" name="Rectangle 28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kaimana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Ka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31" name="Group 30"/>
            <p:cNvGrpSpPr/>
            <p:nvPr/>
          </p:nvGrpSpPr>
          <p:grpSpPr>
            <a:xfrm>
              <a:off x="90000" y="3420000"/>
              <a:ext cx="2340000" cy="360000"/>
              <a:chOff x="90000" y="720000"/>
              <a:chExt cx="2340000" cy="540000"/>
            </a:xfrm>
          </p:grpSpPr>
          <p:sp>
            <p:nvSpPr>
              <p:cNvPr id="32" name="Rectangle 31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opportunity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Op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34" name="Group 33"/>
            <p:cNvGrpSpPr/>
            <p:nvPr/>
          </p:nvGrpSpPr>
          <p:grpSpPr>
            <a:xfrm>
              <a:off x="89999" y="3960000"/>
              <a:ext cx="2340000" cy="360000"/>
              <a:chOff x="90000" y="720000"/>
              <a:chExt cx="2340000" cy="540000"/>
            </a:xfrm>
          </p:grpSpPr>
          <p:sp>
            <p:nvSpPr>
              <p:cNvPr id="35" name="Rectangle 34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moledcule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Mo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37" name="Group 36"/>
            <p:cNvGrpSpPr/>
            <p:nvPr/>
          </p:nvGrpSpPr>
          <p:grpSpPr>
            <a:xfrm>
              <a:off x="90000" y="4500000"/>
              <a:ext cx="2340000" cy="360000"/>
              <a:chOff x="90000" y="720000"/>
              <a:chExt cx="2340000" cy="540000"/>
            </a:xfrm>
          </p:grpSpPr>
          <p:sp>
            <p:nvSpPr>
              <p:cNvPr id="38" name="Rectangle 37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demo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De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40" name="Group 39"/>
            <p:cNvGrpSpPr/>
            <p:nvPr/>
          </p:nvGrpSpPr>
          <p:grpSpPr>
            <a:xfrm>
              <a:off x="89999" y="5040000"/>
              <a:ext cx="2340000" cy="360000"/>
              <a:chOff x="90000" y="720000"/>
              <a:chExt cx="2340000" cy="540000"/>
            </a:xfrm>
          </p:grpSpPr>
          <p:sp>
            <p:nvSpPr>
              <p:cNvPr id="41" name="Rectangle 40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compiler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Co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</p:grpSp>
      <p:sp>
        <p:nvSpPr>
          <p:cNvPr id="44" name="Rectangle 43"/>
          <p:cNvSpPr/>
          <p:nvPr/>
        </p:nvSpPr>
        <p:spPr>
          <a:xfrm>
            <a:off x="8596800" y="0"/>
            <a:ext cx="3600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2880000" y="896400"/>
            <a:ext cx="8971200" cy="560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/>
          <a:lstStyle/>
          <a:p>
            <a:r>
              <a:rPr lang="en-US" sz="3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introduction</a:t>
            </a:r>
            <a:endParaRPr lang="en-US" sz="3200" dirty="0">
              <a:solidFill>
                <a:schemeClr val="tx1">
                  <a:lumMod val="50000"/>
                  <a:lumOff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  <a:p>
            <a:endParaRPr lang="en-US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i</a:t>
            </a:r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 created the the original </a:t>
            </a:r>
            <a:r>
              <a:rPr lang="en-US" sz="2000" b="1" dirty="0" smtClean="0">
                <a:solidFill>
                  <a:srgbClr val="14D3BF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Sparky Jr</a:t>
            </a:r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 RGB LED </a:t>
            </a:r>
          </a:p>
          <a:p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ecosystem with the intent to enable users </a:t>
            </a:r>
          </a:p>
          <a:p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with the hardware solution to drive their </a:t>
            </a:r>
          </a:p>
          <a:p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arcade </a:t>
            </a:r>
            <a:r>
              <a:rPr lang="en-US" sz="20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fightstick</a:t>
            </a:r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 customization needs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2520000" y="-7200"/>
            <a:ext cx="9691200" cy="543600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3" name="Picture 42" descr="Screen Shot 2013-11-27 at 2.31.2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9840" y="720000"/>
            <a:ext cx="3014160" cy="1771574"/>
          </a:xfrm>
          <a:prstGeom prst="rect">
            <a:avLst/>
          </a:prstGeom>
        </p:spPr>
      </p:pic>
      <p:pic>
        <p:nvPicPr>
          <p:cNvPr id="45" name="Picture 44" descr="colorpickermultipw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9840" y="2613534"/>
            <a:ext cx="3014160" cy="2220010"/>
          </a:xfrm>
          <a:prstGeom prst="rect">
            <a:avLst/>
          </a:prstGeom>
        </p:spPr>
      </p:pic>
      <p:pic>
        <p:nvPicPr>
          <p:cNvPr id="49" name="Picture 48" descr="Screen Shot 2013-11-27 at 2.38.00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9840" y="4840744"/>
            <a:ext cx="3014160" cy="1810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759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0" y="0"/>
            <a:ext cx="2520001" cy="6858000"/>
            <a:chOff x="-1" y="0"/>
            <a:chExt cx="2520001" cy="6858000"/>
          </a:xfrm>
        </p:grpSpPr>
        <p:sp>
          <p:nvSpPr>
            <p:cNvPr id="4" name="Rectangle 3"/>
            <p:cNvSpPr/>
            <p:nvPr/>
          </p:nvSpPr>
          <p:spPr>
            <a:xfrm>
              <a:off x="-1" y="0"/>
              <a:ext cx="2520000" cy="68580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0" y="0"/>
              <a:ext cx="2520000" cy="54000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90000" y="720000"/>
              <a:ext cx="2340000" cy="360000"/>
              <a:chOff x="90000" y="720000"/>
              <a:chExt cx="2340000" cy="540000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welcome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We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70000" y="90000"/>
              <a:ext cx="360000" cy="360000"/>
            </a:xfrm>
            <a:prstGeom prst="rect">
              <a:avLst/>
            </a:prstGeom>
          </p:spPr>
        </p:pic>
        <p:sp>
          <p:nvSpPr>
            <p:cNvPr id="15" name="Rectangle 14"/>
            <p:cNvSpPr/>
            <p:nvPr/>
          </p:nvSpPr>
          <p:spPr>
            <a:xfrm>
              <a:off x="90000" y="90000"/>
              <a:ext cx="2160000" cy="36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dirty="0" err="1" smtClean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rPr>
                <a:t>moledcule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90000" y="6390000"/>
              <a:ext cx="2340000" cy="360000"/>
              <a:chOff x="90000" y="720000"/>
              <a:chExt cx="2340000" cy="540000"/>
            </a:xfrm>
          </p:grpSpPr>
          <p:sp>
            <p:nvSpPr>
              <p:cNvPr id="17" name="Rectangle 16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thanks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Ta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19" name="Group 18"/>
            <p:cNvGrpSpPr/>
            <p:nvPr/>
          </p:nvGrpSpPr>
          <p:grpSpPr>
            <a:xfrm>
              <a:off x="90000" y="1260000"/>
              <a:ext cx="2340000" cy="360000"/>
              <a:chOff x="90000" y="720000"/>
              <a:chExt cx="2340000" cy="540000"/>
            </a:xfrm>
          </p:grpSpPr>
          <p:sp>
            <p:nvSpPr>
              <p:cNvPr id="20" name="Rectangle 19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introduction</a:t>
                </a:r>
                <a:endParaRPr lang="en-US" sz="12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rgbClr val="14D3B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In</a:t>
                </a:r>
                <a:endParaRPr lang="en-US" sz="800" b="1" dirty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22" name="Group 21"/>
            <p:cNvGrpSpPr/>
            <p:nvPr/>
          </p:nvGrpSpPr>
          <p:grpSpPr>
            <a:xfrm>
              <a:off x="90000" y="1800000"/>
              <a:ext cx="2340000" cy="360000"/>
              <a:chOff x="90000" y="720000"/>
              <a:chExt cx="2340000" cy="540000"/>
            </a:xfrm>
          </p:grpSpPr>
          <p:sp>
            <p:nvSpPr>
              <p:cNvPr id="23" name="Rectangle 22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background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Ba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25" name="Group 24"/>
            <p:cNvGrpSpPr/>
            <p:nvPr/>
          </p:nvGrpSpPr>
          <p:grpSpPr>
            <a:xfrm>
              <a:off x="89999" y="2340000"/>
              <a:ext cx="2340000" cy="360000"/>
              <a:chOff x="90000" y="720000"/>
              <a:chExt cx="2340000" cy="540000"/>
            </a:xfrm>
          </p:grpSpPr>
          <p:sp>
            <p:nvSpPr>
              <p:cNvPr id="26" name="Rectangle 25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s</a:t>
                </a:r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parky </a:t>
                </a:r>
                <a:r>
                  <a:rPr lang="en-US" sz="1200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jr.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Sp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28" name="Group 27"/>
            <p:cNvGrpSpPr/>
            <p:nvPr/>
          </p:nvGrpSpPr>
          <p:grpSpPr>
            <a:xfrm>
              <a:off x="89999" y="2880000"/>
              <a:ext cx="2340000" cy="360000"/>
              <a:chOff x="90000" y="720000"/>
              <a:chExt cx="2340000" cy="540000"/>
            </a:xfrm>
          </p:grpSpPr>
          <p:sp>
            <p:nvSpPr>
              <p:cNvPr id="29" name="Rectangle 28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kaimana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Ka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31" name="Group 30"/>
            <p:cNvGrpSpPr/>
            <p:nvPr/>
          </p:nvGrpSpPr>
          <p:grpSpPr>
            <a:xfrm>
              <a:off x="90000" y="3420000"/>
              <a:ext cx="2340000" cy="360000"/>
              <a:chOff x="90000" y="720000"/>
              <a:chExt cx="2340000" cy="540000"/>
            </a:xfrm>
          </p:grpSpPr>
          <p:sp>
            <p:nvSpPr>
              <p:cNvPr id="32" name="Rectangle 31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opportunity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Op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34" name="Group 33"/>
            <p:cNvGrpSpPr/>
            <p:nvPr/>
          </p:nvGrpSpPr>
          <p:grpSpPr>
            <a:xfrm>
              <a:off x="89999" y="3960000"/>
              <a:ext cx="2340000" cy="360000"/>
              <a:chOff x="90000" y="720000"/>
              <a:chExt cx="2340000" cy="540000"/>
            </a:xfrm>
          </p:grpSpPr>
          <p:sp>
            <p:nvSpPr>
              <p:cNvPr id="35" name="Rectangle 34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moledcule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Mo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37" name="Group 36"/>
            <p:cNvGrpSpPr/>
            <p:nvPr/>
          </p:nvGrpSpPr>
          <p:grpSpPr>
            <a:xfrm>
              <a:off x="90000" y="4500000"/>
              <a:ext cx="2340000" cy="360000"/>
              <a:chOff x="90000" y="720000"/>
              <a:chExt cx="2340000" cy="540000"/>
            </a:xfrm>
          </p:grpSpPr>
          <p:sp>
            <p:nvSpPr>
              <p:cNvPr id="38" name="Rectangle 37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demo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De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40" name="Group 39"/>
            <p:cNvGrpSpPr/>
            <p:nvPr/>
          </p:nvGrpSpPr>
          <p:grpSpPr>
            <a:xfrm>
              <a:off x="89999" y="5040000"/>
              <a:ext cx="2340000" cy="360000"/>
              <a:chOff x="90000" y="720000"/>
              <a:chExt cx="2340000" cy="540000"/>
            </a:xfrm>
          </p:grpSpPr>
          <p:sp>
            <p:nvSpPr>
              <p:cNvPr id="41" name="Rectangle 40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compiler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Co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</p:grpSp>
      <p:sp>
        <p:nvSpPr>
          <p:cNvPr id="44" name="Rectangle 43"/>
          <p:cNvSpPr/>
          <p:nvPr/>
        </p:nvSpPr>
        <p:spPr>
          <a:xfrm>
            <a:off x="8596800" y="0"/>
            <a:ext cx="3600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2880000" y="896400"/>
            <a:ext cx="8971200" cy="560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/>
          <a:lstStyle/>
          <a:p>
            <a:r>
              <a:rPr lang="en-US" sz="3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introduction</a:t>
            </a:r>
            <a:endParaRPr lang="en-US" sz="3200" dirty="0">
              <a:solidFill>
                <a:schemeClr val="tx1">
                  <a:lumMod val="50000"/>
                  <a:lumOff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  <a:p>
            <a:endParaRPr lang="en-US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r>
              <a:rPr lang="en-US" sz="20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i</a:t>
            </a:r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 am here to talk about </a:t>
            </a:r>
            <a:r>
              <a:rPr lang="en-US" sz="2000" b="1" dirty="0" err="1" smtClean="0">
                <a:solidFill>
                  <a:srgbClr val="14D3BF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moledcule</a:t>
            </a:r>
            <a:endParaRPr lang="en-US" sz="2000" b="1" dirty="0" smtClean="0">
              <a:solidFill>
                <a:srgbClr val="14D3BF"/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sz="2000" b="1" dirty="0">
              <a:solidFill>
                <a:srgbClr val="14D3BF"/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r>
              <a:rPr lang="en-US" sz="2400" b="1" dirty="0" err="1">
                <a:solidFill>
                  <a:srgbClr val="14D3BF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moledcule</a:t>
            </a:r>
            <a:r>
              <a:rPr lang="en-US" sz="2400" dirty="0">
                <a:solidFill>
                  <a:srgbClr val="14D3BF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 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was built </a:t>
            </a:r>
            <a:r>
              <a:rPr 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to:</a:t>
            </a:r>
          </a:p>
          <a:p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 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enable 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non technical users to </a:t>
            </a: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leverage programmable 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RGB LEDs. </a:t>
            </a:r>
            <a:endParaRPr lang="en-US" sz="16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connect 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to your AVR microcontroller such as </a:t>
            </a: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Arduino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compile 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and flash 'sketches' to the </a:t>
            </a: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microcontroller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configure 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your </a:t>
            </a: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devices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p</a:t>
            </a: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rogram without 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writing a line of </a:t>
            </a: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code</a:t>
            </a:r>
          </a:p>
          <a:p>
            <a:pPr marL="285750" indent="-285750">
              <a:buFont typeface="Arial" charset="0"/>
              <a:buChar char="•"/>
            </a:pP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pPr marL="285750" indent="-285750">
              <a:buFont typeface="Arial" charset="0"/>
              <a:buChar char="•"/>
            </a:pPr>
            <a:endParaRPr lang="en-US" sz="20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pPr marL="285750" indent="-285750">
              <a:buFont typeface="Arial" charset="0"/>
              <a:buChar char="•"/>
            </a:pP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pPr marL="285750" indent="-285750">
              <a:buFont typeface="Arial" charset="0"/>
              <a:buChar char="•"/>
            </a:pPr>
            <a:endParaRPr lang="en-US" sz="20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2520000" y="-7200"/>
            <a:ext cx="9691200" cy="543600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108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3073</TotalTime>
  <Words>1168</Words>
  <Application>Microsoft Macintosh PowerPoint</Application>
  <PresentationFormat>Widescreen</PresentationFormat>
  <Paragraphs>827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6" baseType="lpstr">
      <vt:lpstr>Arial</vt:lpstr>
      <vt:lpstr>Calibri</vt:lpstr>
      <vt:lpstr>Calibri Light</vt:lpstr>
      <vt:lpstr>Feast of Flesh BB</vt:lpstr>
      <vt:lpstr>Helvetica Neue</vt:lpstr>
      <vt:lpstr>Helvetica Neue Light</vt:lpstr>
      <vt:lpstr>Helvetica Neue Thin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eugene andruszczenko</dc:creator>
  <cp:lastModifiedBy>Eugene Andruszczenko</cp:lastModifiedBy>
  <cp:revision>61</cp:revision>
  <dcterms:created xsi:type="dcterms:W3CDTF">2017-01-20T11:10:12Z</dcterms:created>
  <dcterms:modified xsi:type="dcterms:W3CDTF">2017-01-24T14:22:51Z</dcterms:modified>
</cp:coreProperties>
</file>